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58" r:id="rId4"/>
    <p:sldId id="259" r:id="rId5"/>
    <p:sldId id="260" r:id="rId6"/>
    <p:sldId id="261" r:id="rId7"/>
    <p:sldId id="272"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71" r:id="rId30"/>
    <p:sldId id="269" r:id="rId31"/>
    <p:sldId id="295" r:id="rId32"/>
    <p:sldId id="262" r:id="rId33"/>
    <p:sldId id="264" r:id="rId34"/>
    <p:sldId id="265" r:id="rId35"/>
    <p:sldId id="268" r:id="rId36"/>
    <p:sldId id="266" r:id="rId37"/>
    <p:sldId id="263" r:id="rId38"/>
    <p:sldId id="309" r:id="rId39"/>
    <p:sldId id="310" r:id="rId40"/>
    <p:sldId id="326" r:id="rId41"/>
    <p:sldId id="330" r:id="rId42"/>
    <p:sldId id="329" r:id="rId43"/>
    <p:sldId id="331" r:id="rId44"/>
    <p:sldId id="332" r:id="rId45"/>
    <p:sldId id="333" r:id="rId46"/>
    <p:sldId id="334" r:id="rId47"/>
    <p:sldId id="335" r:id="rId48"/>
    <p:sldId id="336" r:id="rId49"/>
    <p:sldId id="338" r:id="rId50"/>
    <p:sldId id="339" r:id="rId51"/>
    <p:sldId id="34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41"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lim" id="{1CE1754B-6FEA-456E-A7C7-F5A34D425CD5}">
          <p14:sldIdLst>
            <p14:sldId id="256"/>
            <p14:sldId id="257"/>
          </p14:sldIdLst>
        </p14:section>
        <p14:section name="mm" id="{DCC9C291-3FE9-47CB-B1C9-871052402B0A}">
          <p14:sldIdLst>
            <p14:sldId id="258"/>
            <p14:sldId id="259"/>
            <p14:sldId id="260"/>
            <p14:sldId id="261"/>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71"/>
            <p14:sldId id="269"/>
            <p14:sldId id="295"/>
            <p14:sldId id="262"/>
            <p14:sldId id="264"/>
            <p14:sldId id="265"/>
            <p14:sldId id="268"/>
            <p14:sldId id="266"/>
            <p14:sldId id="263"/>
          </p14:sldIdLst>
        </p14:section>
        <p14:section name="ts clbc" id="{8997DC99-76D2-49FF-8537-5AD8B68CC740}">
          <p14:sldIdLst>
            <p14:sldId id="309"/>
            <p14:sldId id="310"/>
            <p14:sldId id="326"/>
            <p14:sldId id="330"/>
            <p14:sldId id="329"/>
            <p14:sldId id="331"/>
            <p14:sldId id="332"/>
            <p14:sldId id="333"/>
            <p14:sldId id="334"/>
            <p14:sldId id="335"/>
            <p14:sldId id="336"/>
            <p14:sldId id="338"/>
            <p14:sldId id="339"/>
            <p14:sldId id="340"/>
            <p14:sldId id="311"/>
            <p14:sldId id="312"/>
            <p14:sldId id="313"/>
            <p14:sldId id="314"/>
            <p14:sldId id="315"/>
            <p14:sldId id="316"/>
            <p14:sldId id="317"/>
            <p14:sldId id="318"/>
            <p14:sldId id="319"/>
            <p14:sldId id="320"/>
            <p14:sldId id="321"/>
            <p14:sldId id="322"/>
            <p14:sldId id="323"/>
            <p14:sldId id="324"/>
            <p14:sldId id="34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0" autoAdjust="0"/>
    <p:restoredTop sz="92665" autoAdjust="0"/>
  </p:normalViewPr>
  <p:slideViewPr>
    <p:cSldViewPr>
      <p:cViewPr varScale="1">
        <p:scale>
          <a:sx n="101" d="100"/>
          <a:sy n="101" d="100"/>
        </p:scale>
        <p:origin x="-270" y="-90"/>
      </p:cViewPr>
      <p:guideLst>
        <p:guide orient="horz" pos="2160"/>
        <p:guide pos="2880"/>
      </p:guideLst>
    </p:cSldViewPr>
  </p:slideViewPr>
  <p:outlineViewPr>
    <p:cViewPr>
      <p:scale>
        <a:sx n="33" d="100"/>
        <a:sy n="33" d="100"/>
      </p:scale>
      <p:origin x="48"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8718AF-A2D0-4116-9D1A-AFCEDE402CA2}" type="datetimeFigureOut">
              <a:rPr lang="en-US" smtClean="0"/>
              <a:t>28/08/2017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DBBEF1-DE38-48C8-A2A9-BC388EB09A5E}" type="slidenum">
              <a:rPr lang="en-US" smtClean="0"/>
              <a:t>‹#›</a:t>
            </a:fld>
            <a:endParaRPr lang="en-US"/>
          </a:p>
        </p:txBody>
      </p:sp>
    </p:spTree>
    <p:extLst>
      <p:ext uri="{BB962C8B-B14F-4D97-AF65-F5344CB8AC3E}">
        <p14:creationId xmlns:p14="http://schemas.microsoft.com/office/powerpoint/2010/main" val="4116836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DBBEF1-DE38-48C8-A2A9-BC388EB09A5E}" type="slidenum">
              <a:rPr lang="en-US" smtClean="0"/>
              <a:t>5</a:t>
            </a:fld>
            <a:endParaRPr lang="en-US"/>
          </a:p>
        </p:txBody>
      </p:sp>
    </p:spTree>
    <p:extLst>
      <p:ext uri="{BB962C8B-B14F-4D97-AF65-F5344CB8AC3E}">
        <p14:creationId xmlns:p14="http://schemas.microsoft.com/office/powerpoint/2010/main" val="301399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037ADB-4FB9-482D-A1A4-E1F489B212F5}" type="datetimeFigureOut">
              <a:rPr lang="en-US" smtClean="0"/>
              <a:t>28/08/2017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037ADB-4FB9-482D-A1A4-E1F489B212F5}" type="datetimeFigureOut">
              <a:rPr lang="en-US" smtClean="0"/>
              <a:t>28/08/2017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037ADB-4FB9-482D-A1A4-E1F489B212F5}" type="datetimeFigureOut">
              <a:rPr lang="en-US" smtClean="0"/>
              <a:t>28/08/2017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28679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
        <p:nvSpPr>
          <p:cNvPr id="9" name="Content Placeholder 8"/>
          <p:cNvSpPr>
            <a:spLocks noGrp="1"/>
          </p:cNvSpPr>
          <p:nvPr>
            <p:ph sz="quarter" idx="13"/>
          </p:nvPr>
        </p:nvSpPr>
        <p:spPr>
          <a:xfrm>
            <a:off x="3563938" y="3213100"/>
            <a:ext cx="5111750" cy="295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357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28679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
        <p:nvSpPr>
          <p:cNvPr id="9" name="Content Placeholder 8"/>
          <p:cNvSpPr>
            <a:spLocks noGrp="1"/>
          </p:cNvSpPr>
          <p:nvPr>
            <p:ph sz="quarter" idx="13"/>
          </p:nvPr>
        </p:nvSpPr>
        <p:spPr>
          <a:xfrm>
            <a:off x="3563938" y="3213100"/>
            <a:ext cx="5111750" cy="295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2340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28679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
        <p:nvSpPr>
          <p:cNvPr id="9" name="Content Placeholder 8"/>
          <p:cNvSpPr>
            <a:spLocks noGrp="1"/>
          </p:cNvSpPr>
          <p:nvPr>
            <p:ph sz="quarter" idx="13"/>
          </p:nvPr>
        </p:nvSpPr>
        <p:spPr>
          <a:xfrm>
            <a:off x="3563938" y="3213100"/>
            <a:ext cx="5111750" cy="295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3683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28679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
        <p:nvSpPr>
          <p:cNvPr id="9" name="Content Placeholder 8"/>
          <p:cNvSpPr>
            <a:spLocks noGrp="1"/>
          </p:cNvSpPr>
          <p:nvPr>
            <p:ph sz="quarter" idx="13"/>
          </p:nvPr>
        </p:nvSpPr>
        <p:spPr>
          <a:xfrm>
            <a:off x="3563938" y="3213100"/>
            <a:ext cx="5111750" cy="295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595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28679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
        <p:nvSpPr>
          <p:cNvPr id="9" name="Content Placeholder 8"/>
          <p:cNvSpPr>
            <a:spLocks noGrp="1"/>
          </p:cNvSpPr>
          <p:nvPr>
            <p:ph sz="quarter" idx="13"/>
          </p:nvPr>
        </p:nvSpPr>
        <p:spPr>
          <a:xfrm>
            <a:off x="3563938" y="3213100"/>
            <a:ext cx="5111750" cy="295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4250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28679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
        <p:nvSpPr>
          <p:cNvPr id="9" name="Content Placeholder 8"/>
          <p:cNvSpPr>
            <a:spLocks noGrp="1"/>
          </p:cNvSpPr>
          <p:nvPr>
            <p:ph sz="quarter" idx="13"/>
          </p:nvPr>
        </p:nvSpPr>
        <p:spPr>
          <a:xfrm>
            <a:off x="3563938" y="3213100"/>
            <a:ext cx="5111750" cy="295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5798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28679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
        <p:nvSpPr>
          <p:cNvPr id="9" name="Content Placeholder 8"/>
          <p:cNvSpPr>
            <a:spLocks noGrp="1"/>
          </p:cNvSpPr>
          <p:nvPr>
            <p:ph sz="quarter" idx="13"/>
          </p:nvPr>
        </p:nvSpPr>
        <p:spPr>
          <a:xfrm>
            <a:off x="3563938" y="3213100"/>
            <a:ext cx="5111750" cy="295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9552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037ADB-4FB9-482D-A1A4-E1F489B212F5}" type="datetimeFigureOut">
              <a:rPr lang="en-US" smtClean="0"/>
              <a:t>28/08/2017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037ADB-4FB9-482D-A1A4-E1F489B212F5}" type="datetimeFigureOut">
              <a:rPr lang="en-US" smtClean="0"/>
              <a:t>28/08/2017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037ADB-4FB9-482D-A1A4-E1F489B212F5}" type="datetimeFigureOut">
              <a:rPr lang="en-US" smtClean="0"/>
              <a:t>28/08/2017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037ADB-4FB9-482D-A1A4-E1F489B212F5}" type="datetimeFigureOut">
              <a:rPr lang="en-US" smtClean="0"/>
              <a:t>28/08/2017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037ADB-4FB9-482D-A1A4-E1F489B212F5}" type="datetimeFigureOut">
              <a:rPr lang="en-US" smtClean="0"/>
              <a:t>28/08/2017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286791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
        <p:nvSpPr>
          <p:cNvPr id="9" name="Content Placeholder 8"/>
          <p:cNvSpPr>
            <a:spLocks noGrp="1"/>
          </p:cNvSpPr>
          <p:nvPr>
            <p:ph sz="quarter" idx="13"/>
          </p:nvPr>
        </p:nvSpPr>
        <p:spPr>
          <a:xfrm>
            <a:off x="3563938" y="3213100"/>
            <a:ext cx="5111750" cy="29527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037ADB-4FB9-482D-A1A4-E1F489B212F5}" type="datetimeFigureOut">
              <a:rPr lang="en-US" smtClean="0"/>
              <a:t>28/08/2017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84AB2-A68C-446D-B258-F807154688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037ADB-4FB9-482D-A1A4-E1F489B212F5}" type="datetimeFigureOut">
              <a:rPr lang="en-US" smtClean="0"/>
              <a:t>28/08/2017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84AB2-A68C-446D-B258-F807154688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apps.ecmwf.int/datasets/data/macc-reanalysis/levtype=ml/?date_date_range=2003-01-01,2012-12-31&amp;time=00:00:00,06:00:00,12:00:00,18:00:00&amp;step=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apps.ecmwf.int/codes/grib/param-db?&amp;discipline=All&amp;category=21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9"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050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9"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0506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9"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0506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9"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424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035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7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18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770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9"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424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035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Text Placeholder 4"/>
          <p:cNvSpPr>
            <a:spLocks noGrp="1"/>
          </p:cNvSpPr>
          <p:nvPr>
            <p:ph type="body" idx="1"/>
          </p:nvPr>
        </p:nvSpPr>
        <p:spPr/>
        <p:txBody>
          <a:bodyPr>
            <a:normAutofit fontScale="92500"/>
          </a:bodyPr>
          <a:lstStyle/>
          <a:p>
            <a:r>
              <a:rPr lang="en-US" dirty="0" smtClean="0"/>
              <a:t>Monthly Mean </a:t>
            </a:r>
            <a:r>
              <a:rPr lang="en-US" dirty="0" err="1" smtClean="0"/>
              <a:t>Climatologies</a:t>
            </a:r>
            <a:endParaRPr lang="en-US" dirty="0"/>
          </a:p>
        </p:txBody>
      </p:sp>
      <p:sp>
        <p:nvSpPr>
          <p:cNvPr id="6" name="Content Placeholder 5"/>
          <p:cNvSpPr>
            <a:spLocks noGrp="1"/>
          </p:cNvSpPr>
          <p:nvPr>
            <p:ph sz="half" idx="2"/>
          </p:nvPr>
        </p:nvSpPr>
        <p:spPr/>
        <p:txBody>
          <a:bodyPr>
            <a:normAutofit lnSpcReduction="10000"/>
          </a:bodyPr>
          <a:lstStyle/>
          <a:p>
            <a:r>
              <a:rPr lang="en-US" dirty="0" smtClean="0"/>
              <a:t>Information of the procedure, data available, and other things</a:t>
            </a:r>
          </a:p>
          <a:p>
            <a:r>
              <a:rPr lang="en-US" dirty="0" smtClean="0"/>
              <a:t>Sample snapshots of grids made with </a:t>
            </a:r>
            <a:r>
              <a:rPr lang="en-US" dirty="0" err="1" smtClean="0"/>
              <a:t>Basemap</a:t>
            </a:r>
            <a:r>
              <a:rPr lang="en-US" dirty="0" smtClean="0"/>
              <a:t> and </a:t>
            </a:r>
            <a:r>
              <a:rPr lang="en-US" dirty="0" err="1" smtClean="0"/>
              <a:t>matplotlib</a:t>
            </a:r>
            <a:endParaRPr lang="en-US" dirty="0" smtClean="0"/>
          </a:p>
          <a:p>
            <a:r>
              <a:rPr lang="en-US" dirty="0" smtClean="0"/>
              <a:t>More sample vertical cross sections</a:t>
            </a:r>
          </a:p>
          <a:p>
            <a:r>
              <a:rPr lang="en-US" dirty="0"/>
              <a:t>Discrepancies existing in the </a:t>
            </a:r>
            <a:r>
              <a:rPr lang="en-US" dirty="0" err="1"/>
              <a:t>climatologies</a:t>
            </a:r>
            <a:endParaRPr lang="en-US" dirty="0"/>
          </a:p>
          <a:p>
            <a:endParaRPr lang="en-US" dirty="0"/>
          </a:p>
        </p:txBody>
      </p:sp>
      <p:sp>
        <p:nvSpPr>
          <p:cNvPr id="7" name="Text Placeholder 6"/>
          <p:cNvSpPr>
            <a:spLocks noGrp="1"/>
          </p:cNvSpPr>
          <p:nvPr>
            <p:ph type="body" sz="quarter" idx="3"/>
          </p:nvPr>
        </p:nvSpPr>
        <p:spPr/>
        <p:txBody>
          <a:bodyPr>
            <a:normAutofit fontScale="85000" lnSpcReduction="20000"/>
          </a:bodyPr>
          <a:lstStyle/>
          <a:p>
            <a:r>
              <a:rPr lang="en-US" dirty="0" smtClean="0"/>
              <a:t>Tropospheric and Stratospheric Ozone </a:t>
            </a:r>
            <a:r>
              <a:rPr lang="en-US" dirty="0" err="1" smtClean="0"/>
              <a:t>Climatologies</a:t>
            </a:r>
            <a:endParaRPr lang="en-US" dirty="0"/>
          </a:p>
        </p:txBody>
      </p:sp>
      <p:sp>
        <p:nvSpPr>
          <p:cNvPr id="8" name="Content Placeholder 7"/>
          <p:cNvSpPr>
            <a:spLocks noGrp="1"/>
          </p:cNvSpPr>
          <p:nvPr>
            <p:ph sz="quarter" idx="4"/>
          </p:nvPr>
        </p:nvSpPr>
        <p:spPr/>
        <p:txBody>
          <a:bodyPr>
            <a:normAutofit lnSpcReduction="10000"/>
          </a:bodyPr>
          <a:lstStyle/>
          <a:p>
            <a:r>
              <a:rPr lang="en-US" dirty="0" smtClean="0"/>
              <a:t>Background Information</a:t>
            </a:r>
          </a:p>
          <a:p>
            <a:r>
              <a:rPr lang="en-US" dirty="0" smtClean="0"/>
              <a:t>Samples of Tropospheric and Stratospheric Ozone</a:t>
            </a:r>
          </a:p>
          <a:p>
            <a:r>
              <a:rPr lang="en-US" dirty="0" smtClean="0"/>
              <a:t>Preliminary Results</a:t>
            </a:r>
          </a:p>
          <a:p>
            <a:r>
              <a:rPr lang="en-US" dirty="0" smtClean="0"/>
              <a:t>Analysis of surface ozone and cross sectioned stratospheric intrusion</a:t>
            </a:r>
          </a:p>
          <a:p>
            <a:r>
              <a:rPr lang="en-US" dirty="0" smtClean="0"/>
              <a:t>Analysis of Western </a:t>
            </a:r>
            <a:r>
              <a:rPr lang="en-US" dirty="0"/>
              <a:t>l</a:t>
            </a:r>
            <a:r>
              <a:rPr lang="en-US" dirty="0" smtClean="0"/>
              <a:t>ateral </a:t>
            </a:r>
            <a:r>
              <a:rPr lang="en-US" dirty="0"/>
              <a:t>b</a:t>
            </a:r>
            <a:r>
              <a:rPr lang="en-US" dirty="0" smtClean="0"/>
              <a:t>oundary conditions</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306375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71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18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77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9"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424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035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71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18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8"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770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36912"/>
            <a:ext cx="8229600" cy="1143000"/>
          </a:xfrm>
        </p:spPr>
        <p:txBody>
          <a:bodyPr>
            <a:normAutofit fontScale="90000"/>
          </a:bodyPr>
          <a:lstStyle/>
          <a:p>
            <a:r>
              <a:rPr lang="en-US" dirty="0" smtClean="0"/>
              <a:t>Here are a couple vertical cross sections taken from zonal means</a:t>
            </a:r>
            <a:endParaRPr lang="en-US" dirty="0"/>
          </a:p>
        </p:txBody>
      </p:sp>
    </p:spTree>
    <p:extLst>
      <p:ext uri="{BB962C8B-B14F-4D97-AF65-F5344CB8AC3E}">
        <p14:creationId xmlns:p14="http://schemas.microsoft.com/office/powerpoint/2010/main" val="3576077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17638"/>
          </a:xfrm>
        </p:spPr>
        <p:txBody>
          <a:bodyPr>
            <a:noAutofit/>
          </a:bodyPr>
          <a:lstStyle/>
          <a:p>
            <a:r>
              <a:rPr lang="en-US" sz="2400" dirty="0" smtClean="0"/>
              <a:t>Sample – Vertical Cross Section for September – GEMS Ozone </a:t>
            </a:r>
            <a:endParaRPr lang="en-US" sz="2400" dirty="0"/>
          </a:p>
        </p:txBody>
      </p:sp>
      <p:pic>
        <p:nvPicPr>
          <p:cNvPr id="9218" name="Picture 2" descr="C:\Users\hasana\Pictures\vcross\GO3_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7097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683568" y="2132856"/>
            <a:ext cx="7772400" cy="2450703"/>
          </a:xfrm>
        </p:spPr>
        <p:txBody>
          <a:bodyPr/>
          <a:lstStyle/>
          <a:p>
            <a:r>
              <a:rPr lang="en-US" dirty="0" smtClean="0"/>
              <a:t>Monthly Mean </a:t>
            </a:r>
            <a:r>
              <a:rPr lang="en-US" dirty="0" err="1" smtClean="0"/>
              <a:t>Climatologies</a:t>
            </a:r>
            <a:endParaRPr lang="en-US" dirty="0"/>
          </a:p>
        </p:txBody>
      </p:sp>
    </p:spTree>
    <p:extLst>
      <p:ext uri="{BB962C8B-B14F-4D97-AF65-F5344CB8AC3E}">
        <p14:creationId xmlns:p14="http://schemas.microsoft.com/office/powerpoint/2010/main" val="33032808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Samples – CO Animated Vertical Cross Section</a:t>
            </a:r>
            <a:endParaRPr lang="en-US" sz="2800" dirty="0"/>
          </a:p>
        </p:txBody>
      </p:sp>
      <p:pic>
        <p:nvPicPr>
          <p:cNvPr id="7171" name="Picture 3" descr="C:\Users\hasana\Pictures\vcross\COgifslo.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14579" y="1052736"/>
            <a:ext cx="7620001"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0651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Directories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You can find the </a:t>
            </a:r>
            <a:r>
              <a:rPr lang="en-US" dirty="0" err="1" smtClean="0"/>
              <a:t>lat-lon</a:t>
            </a:r>
            <a:r>
              <a:rPr lang="en-US" dirty="0" smtClean="0"/>
              <a:t> grids for each month (starting from 0 as January, up to 11 as December) at </a:t>
            </a:r>
          </a:p>
          <a:p>
            <a:pPr lvl="1"/>
            <a:r>
              <a:rPr lang="en-US" dirty="0"/>
              <a:t>/home/</a:t>
            </a:r>
            <a:r>
              <a:rPr lang="en-US" dirty="0" err="1"/>
              <a:t>ords</a:t>
            </a:r>
            <a:r>
              <a:rPr lang="en-US" dirty="0"/>
              <a:t>/</a:t>
            </a:r>
            <a:r>
              <a:rPr lang="en-US" dirty="0" err="1"/>
              <a:t>aq</a:t>
            </a:r>
            <a:r>
              <a:rPr lang="en-US" dirty="0"/>
              <a:t>/alh002/</a:t>
            </a:r>
            <a:r>
              <a:rPr lang="en-US" dirty="0" err="1"/>
              <a:t>latlon</a:t>
            </a:r>
            <a:endParaRPr lang="en-US" dirty="0"/>
          </a:p>
          <a:p>
            <a:pPr lvl="1"/>
            <a:r>
              <a:rPr lang="en-US" dirty="0" err="1" smtClean="0"/>
              <a:t>Seperated</a:t>
            </a:r>
            <a:r>
              <a:rPr lang="en-US" dirty="0" smtClean="0"/>
              <a:t> by month directories -&gt; species name</a:t>
            </a:r>
          </a:p>
          <a:p>
            <a:pPr lvl="1"/>
            <a:r>
              <a:rPr lang="en-US" dirty="0" smtClean="0"/>
              <a:t>DST1 is smallest dust bin (</a:t>
            </a:r>
            <a:r>
              <a:rPr lang="en-US" dirty="0"/>
              <a:t>0.03 - 0.55 </a:t>
            </a:r>
            <a:r>
              <a:rPr lang="el-GR" dirty="0"/>
              <a:t>μ</a:t>
            </a:r>
            <a:r>
              <a:rPr lang="en-US" dirty="0" smtClean="0"/>
              <a:t>m), DST3 is biggest dust bin (</a:t>
            </a:r>
            <a:r>
              <a:rPr lang="en-US" dirty="0"/>
              <a:t>0.90 - 20.0 </a:t>
            </a:r>
            <a:r>
              <a:rPr lang="el-GR" dirty="0"/>
              <a:t>μ</a:t>
            </a:r>
            <a:r>
              <a:rPr lang="en-US" dirty="0" smtClean="0"/>
              <a:t>m), SAMR is </a:t>
            </a:r>
            <a:r>
              <a:rPr lang="en-US" dirty="0" err="1" smtClean="0"/>
              <a:t>Sulphate</a:t>
            </a:r>
            <a:r>
              <a:rPr lang="en-US" dirty="0" smtClean="0"/>
              <a:t> Aerosol Mixing Ratio (</a:t>
            </a:r>
            <a:r>
              <a:rPr lang="en-US" dirty="0" err="1" smtClean="0"/>
              <a:t>Sulphate</a:t>
            </a:r>
            <a:r>
              <a:rPr lang="en-US" dirty="0" smtClean="0"/>
              <a:t> Aerosol bin)</a:t>
            </a:r>
          </a:p>
          <a:p>
            <a:r>
              <a:rPr lang="en-US" sz="3600" dirty="0" smtClean="0"/>
              <a:t>You can find the vertical cross sections for each month and species at </a:t>
            </a:r>
          </a:p>
          <a:p>
            <a:pPr lvl="1"/>
            <a:r>
              <a:rPr lang="en-US" dirty="0"/>
              <a:t>/home/</a:t>
            </a:r>
            <a:r>
              <a:rPr lang="en-US" dirty="0" err="1"/>
              <a:t>ords</a:t>
            </a:r>
            <a:r>
              <a:rPr lang="en-US" dirty="0"/>
              <a:t>/</a:t>
            </a:r>
            <a:r>
              <a:rPr lang="en-US" dirty="0" err="1"/>
              <a:t>aq</a:t>
            </a:r>
            <a:r>
              <a:rPr lang="en-US" dirty="0"/>
              <a:t>/alh002/</a:t>
            </a:r>
            <a:r>
              <a:rPr lang="en-US" dirty="0" err="1"/>
              <a:t>vcross</a:t>
            </a:r>
            <a:endParaRPr lang="en-US" dirty="0"/>
          </a:p>
          <a:p>
            <a:pPr lvl="1"/>
            <a:r>
              <a:rPr lang="en-US" dirty="0" smtClean="0"/>
              <a:t>Separated by file</a:t>
            </a:r>
          </a:p>
          <a:p>
            <a:pPr lvl="1"/>
            <a:endParaRPr lang="en-US" dirty="0"/>
          </a:p>
        </p:txBody>
      </p:sp>
    </p:spTree>
    <p:extLst>
      <p:ext uri="{BB962C8B-B14F-4D97-AF65-F5344CB8AC3E}">
        <p14:creationId xmlns:p14="http://schemas.microsoft.com/office/powerpoint/2010/main" val="38095589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Discrepancies</a:t>
            </a:r>
            <a:endParaRPr lang="en-US" dirty="0"/>
          </a:p>
        </p:txBody>
      </p:sp>
      <p:sp>
        <p:nvSpPr>
          <p:cNvPr id="3" name="Content Placeholder 2"/>
          <p:cNvSpPr>
            <a:spLocks noGrp="1"/>
          </p:cNvSpPr>
          <p:nvPr>
            <p:ph idx="1"/>
          </p:nvPr>
        </p:nvSpPr>
        <p:spPr/>
        <p:txBody>
          <a:bodyPr/>
          <a:lstStyle/>
          <a:p>
            <a:r>
              <a:rPr lang="en-US" sz="2800" dirty="0" smtClean="0"/>
              <a:t>Very high altitudes often provide strange patterns or no data at all</a:t>
            </a:r>
          </a:p>
          <a:p>
            <a:pPr lvl="1"/>
            <a:r>
              <a:rPr lang="en-US" sz="2400" dirty="0" smtClean="0"/>
              <a:t>Nonexistent data is generally predictably found in larger aerosols</a:t>
            </a:r>
            <a:endParaRPr lang="en-US" dirty="0"/>
          </a:p>
          <a:p>
            <a:r>
              <a:rPr lang="en-US" dirty="0" smtClean="0"/>
              <a:t>“Proceed with caution” when analyzing high altitude </a:t>
            </a:r>
            <a:r>
              <a:rPr lang="en-US" dirty="0" err="1" smtClean="0"/>
              <a:t>lat-lon</a:t>
            </a:r>
            <a:r>
              <a:rPr lang="en-US" dirty="0" smtClean="0"/>
              <a:t> grids</a:t>
            </a:r>
          </a:p>
        </p:txBody>
      </p:sp>
    </p:spTree>
    <p:extLst>
      <p:ext uri="{BB962C8B-B14F-4D97-AF65-F5344CB8AC3E}">
        <p14:creationId xmlns:p14="http://schemas.microsoft.com/office/powerpoint/2010/main" val="4989481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Sample – February GO</a:t>
            </a:r>
            <a:r>
              <a:rPr lang="en-US" baseline="-25000" dirty="0" smtClean="0"/>
              <a:t>3 </a:t>
            </a:r>
            <a:r>
              <a:rPr lang="en-US" dirty="0" smtClean="0"/>
              <a:t>@ 0.1 </a:t>
            </a:r>
            <a:r>
              <a:rPr lang="en-US" dirty="0" err="1" smtClean="0"/>
              <a:t>hPa</a:t>
            </a:r>
            <a:endParaRPr lang="en-US" dirty="0"/>
          </a:p>
        </p:txBody>
      </p:sp>
      <p:pic>
        <p:nvPicPr>
          <p:cNvPr id="2051" name="Picture 3" descr="C:\Users\hasana\Pictures\latlon\2\GO3\GO3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808"/>
            <a:ext cx="9164053" cy="5154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3273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Sample – </a:t>
            </a:r>
            <a:r>
              <a:rPr lang="en-US" dirty="0" smtClean="0"/>
              <a:t>August GO</a:t>
            </a:r>
            <a:r>
              <a:rPr lang="en-US" baseline="-25000" dirty="0" smtClean="0"/>
              <a:t>3 </a:t>
            </a:r>
            <a:r>
              <a:rPr lang="en-US" dirty="0"/>
              <a:t>@ 0.1 </a:t>
            </a:r>
            <a:r>
              <a:rPr lang="en-US" dirty="0" err="1"/>
              <a:t>hPa</a:t>
            </a:r>
            <a:endParaRPr lang="en-US" dirty="0"/>
          </a:p>
        </p:txBody>
      </p:sp>
      <p:pic>
        <p:nvPicPr>
          <p:cNvPr id="3074" name="Picture 2" descr="C:\Users\hasana\Pictures\latlon\6\GO3\GO3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 y="1707457"/>
            <a:ext cx="9171189" cy="5158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9854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Sample – </a:t>
            </a:r>
            <a:r>
              <a:rPr lang="en-US" dirty="0" smtClean="0"/>
              <a:t>October GO</a:t>
            </a:r>
            <a:r>
              <a:rPr lang="en-US" baseline="-25000" dirty="0" smtClean="0"/>
              <a:t>3 </a:t>
            </a:r>
            <a:r>
              <a:rPr lang="en-US" dirty="0"/>
              <a:t>@ 0.1 </a:t>
            </a:r>
            <a:r>
              <a:rPr lang="en-US" dirty="0" err="1"/>
              <a:t>hPa</a:t>
            </a:r>
            <a:endParaRPr lang="en-US" dirty="0"/>
          </a:p>
        </p:txBody>
      </p:sp>
      <p:pic>
        <p:nvPicPr>
          <p:cNvPr id="6146" name="Picture 2" descr="C:\Users\hasana\Pictures\latlon\9\GO3\GO3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808"/>
            <a:ext cx="9168339" cy="5157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1088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Sample – August </a:t>
            </a:r>
            <a:r>
              <a:rPr lang="en-US" dirty="0"/>
              <a:t>HCHO </a:t>
            </a:r>
            <a:r>
              <a:rPr lang="en-US" dirty="0" smtClean="0"/>
              <a:t>@ 0.1 </a:t>
            </a:r>
            <a:r>
              <a:rPr lang="en-US" dirty="0" err="1" smtClean="0"/>
              <a:t>hPa</a:t>
            </a:r>
            <a:endParaRPr lang="en-US" dirty="0"/>
          </a:p>
        </p:txBody>
      </p:sp>
      <p:pic>
        <p:nvPicPr>
          <p:cNvPr id="4099" name="Picture 3" descr="C:\Users\hasana\Pictures\latlon\6\HCHO\HCHO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700808"/>
            <a:ext cx="9186639" cy="516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9854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Discrepancies</a:t>
            </a:r>
            <a:endParaRPr lang="en-US" dirty="0"/>
          </a:p>
        </p:txBody>
      </p:sp>
      <p:sp>
        <p:nvSpPr>
          <p:cNvPr id="3" name="Content Placeholder 2"/>
          <p:cNvSpPr>
            <a:spLocks noGrp="1"/>
          </p:cNvSpPr>
          <p:nvPr>
            <p:ph idx="1"/>
          </p:nvPr>
        </p:nvSpPr>
        <p:spPr/>
        <p:txBody>
          <a:bodyPr/>
          <a:lstStyle/>
          <a:p>
            <a:r>
              <a:rPr lang="en-US" dirty="0" smtClean="0"/>
              <a:t>Sulphur dioxide was only analyzed for the years of 2009 to 2012</a:t>
            </a:r>
          </a:p>
          <a:p>
            <a:pPr lvl="1"/>
            <a:r>
              <a:rPr lang="en-US" dirty="0" smtClean="0"/>
              <a:t>Data exists from October 24</a:t>
            </a:r>
            <a:r>
              <a:rPr lang="en-US" baseline="30000" dirty="0" smtClean="0"/>
              <a:t>th</a:t>
            </a:r>
            <a:r>
              <a:rPr lang="en-US" dirty="0" smtClean="0"/>
              <a:t>, 2008 to the end of 2008 but was not included, however it can be retrieved from NCDF </a:t>
            </a:r>
            <a:r>
              <a:rPr lang="en-US" dirty="0" smtClean="0"/>
              <a:t>directory</a:t>
            </a:r>
          </a:p>
          <a:p>
            <a:pPr lvl="1"/>
            <a:r>
              <a:rPr lang="en-US" dirty="0" smtClean="0"/>
              <a:t>Directory: </a:t>
            </a:r>
            <a:r>
              <a:rPr lang="en-US" sz="1600" dirty="0" smtClean="0"/>
              <a:t>/space/hall1/</a:t>
            </a:r>
            <a:r>
              <a:rPr lang="en-US" sz="1600" dirty="0" err="1" smtClean="0"/>
              <a:t>sitestore</a:t>
            </a:r>
            <a:r>
              <a:rPr lang="en-US" sz="1600" dirty="0" smtClean="0"/>
              <a:t>/</a:t>
            </a:r>
            <a:r>
              <a:rPr lang="en-US" sz="1600" dirty="0" err="1" smtClean="0"/>
              <a:t>eccc</a:t>
            </a:r>
            <a:r>
              <a:rPr lang="en-US" sz="1600" dirty="0" smtClean="0"/>
              <a:t>/</a:t>
            </a:r>
            <a:r>
              <a:rPr lang="en-US" sz="1600" dirty="0" err="1" smtClean="0"/>
              <a:t>aq</a:t>
            </a:r>
            <a:r>
              <a:rPr lang="en-US" sz="1600" dirty="0" smtClean="0"/>
              <a:t>/r1/alh002/NCDF/SPECIES/SO2/INCOMPLETE</a:t>
            </a:r>
            <a:endParaRPr lang="en-US" sz="1600" dirty="0" smtClean="0"/>
          </a:p>
        </p:txBody>
      </p:sp>
    </p:spTree>
    <p:extLst>
      <p:ext uri="{BB962C8B-B14F-4D97-AF65-F5344CB8AC3E}">
        <p14:creationId xmlns:p14="http://schemas.microsoft.com/office/powerpoint/2010/main" val="2538202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2924944"/>
            <a:ext cx="8229600" cy="1143000"/>
          </a:xfrm>
        </p:spPr>
        <p:txBody>
          <a:bodyPr>
            <a:normAutofit fontScale="90000"/>
          </a:bodyPr>
          <a:lstStyle/>
          <a:p>
            <a:r>
              <a:rPr lang="en-US" dirty="0"/>
              <a:t>Tropospheric and stratospheric </a:t>
            </a:r>
            <a:r>
              <a:rPr lang="en-US" dirty="0" err="1"/>
              <a:t>climatologies</a:t>
            </a:r>
            <a:r>
              <a:rPr lang="en-US" dirty="0"/>
              <a:t> </a:t>
            </a:r>
          </a:p>
        </p:txBody>
      </p:sp>
    </p:spTree>
    <p:extLst>
      <p:ext uri="{BB962C8B-B14F-4D97-AF65-F5344CB8AC3E}">
        <p14:creationId xmlns:p14="http://schemas.microsoft.com/office/powerpoint/2010/main" val="276322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F6F80A-F08D-4860-B1BD-3E6AEE3F827A}"/>
              </a:ext>
            </a:extLst>
          </p:cNvPr>
          <p:cNvSpPr>
            <a:spLocks noGrp="1"/>
          </p:cNvSpPr>
          <p:nvPr>
            <p:ph type="title"/>
          </p:nvPr>
        </p:nvSpPr>
        <p:spPr>
          <a:xfrm>
            <a:off x="457200" y="260648"/>
            <a:ext cx="8229600" cy="1143000"/>
          </a:xfrm>
        </p:spPr>
        <p:txBody>
          <a:bodyPr>
            <a:normAutofit/>
          </a:bodyPr>
          <a:lstStyle/>
          <a:p>
            <a:r>
              <a:rPr lang="en-CA" dirty="0"/>
              <a:t>Background Information</a:t>
            </a:r>
          </a:p>
        </p:txBody>
      </p:sp>
      <p:sp>
        <p:nvSpPr>
          <p:cNvPr id="3" name="Content Placeholder 2">
            <a:extLst>
              <a:ext uri="{FF2B5EF4-FFF2-40B4-BE49-F238E27FC236}">
                <a16:creationId xmlns:a16="http://schemas.microsoft.com/office/drawing/2014/main" xmlns="" id="{E5D29B13-7BAB-43C9-8854-098A9B7B3A56}"/>
              </a:ext>
            </a:extLst>
          </p:cNvPr>
          <p:cNvSpPr>
            <a:spLocks noGrp="1"/>
          </p:cNvSpPr>
          <p:nvPr>
            <p:ph idx="1"/>
          </p:nvPr>
        </p:nvSpPr>
        <p:spPr>
          <a:xfrm>
            <a:off x="467544" y="1600200"/>
            <a:ext cx="8229600" cy="4525963"/>
          </a:xfrm>
        </p:spPr>
        <p:txBody>
          <a:bodyPr>
            <a:normAutofit fontScale="92500" lnSpcReduction="20000"/>
          </a:bodyPr>
          <a:lstStyle/>
          <a:p>
            <a:r>
              <a:rPr lang="en-CA" sz="2000" dirty="0"/>
              <a:t>Previously, using chemical lateral boundary conditions (CLBC) from MACC Reanalysis (updated every 6 hours) has been shown to improve surface ozone prediction during stratospheric intrusion events</a:t>
            </a:r>
          </a:p>
          <a:p>
            <a:endParaRPr lang="en-CA" sz="2000" dirty="0"/>
          </a:p>
          <a:p>
            <a:r>
              <a:rPr lang="en-CA" sz="2000" dirty="0"/>
              <a:t>The </a:t>
            </a:r>
            <a:r>
              <a:rPr lang="en-CA" sz="2000" dirty="0" err="1"/>
              <a:t>DynOzone</a:t>
            </a:r>
            <a:r>
              <a:rPr lang="en-CA" sz="2000" dirty="0"/>
              <a:t> method uses </a:t>
            </a:r>
            <a:r>
              <a:rPr lang="en-CA" sz="2000" dirty="0" err="1"/>
              <a:t>ozonesonde</a:t>
            </a:r>
            <a:r>
              <a:rPr lang="en-CA" sz="2000" dirty="0"/>
              <a:t> data to provide CLBC’s for the regional GEM-MACH model</a:t>
            </a:r>
          </a:p>
          <a:p>
            <a:endParaRPr lang="en-CA" sz="2000" dirty="0"/>
          </a:p>
          <a:p>
            <a:r>
              <a:rPr lang="en-CA" sz="2000" dirty="0"/>
              <a:t>Using the CLBC’s defined by the </a:t>
            </a:r>
            <a:r>
              <a:rPr lang="en-CA" sz="2000" dirty="0" err="1"/>
              <a:t>ozonesonde</a:t>
            </a:r>
            <a:r>
              <a:rPr lang="en-CA" sz="2000" dirty="0"/>
              <a:t> dataset worked the better define the ozone field in the tropopause region, but tropospheric ozone was generally too high. This resulted in better definition of the surface ozone but overexpression of tropospheric ozone nonetheless</a:t>
            </a:r>
          </a:p>
          <a:p>
            <a:endParaRPr lang="en-CA" sz="2000" dirty="0"/>
          </a:p>
          <a:p>
            <a:r>
              <a:rPr lang="en-CA" sz="2000" dirty="0"/>
              <a:t>The following second half of the presentation will display some results using the </a:t>
            </a:r>
            <a:r>
              <a:rPr lang="en-CA" sz="2000" dirty="0" err="1"/>
              <a:t>DynOzone</a:t>
            </a:r>
            <a:r>
              <a:rPr lang="en-CA" sz="2000" dirty="0"/>
              <a:t> + MACC Reanalysis derived CLBC’s, along with comparisons to </a:t>
            </a:r>
            <a:r>
              <a:rPr lang="en-CA" sz="2000" dirty="0" err="1"/>
              <a:t>DynOzone</a:t>
            </a:r>
            <a:r>
              <a:rPr lang="en-CA" sz="2000" dirty="0"/>
              <a:t> + </a:t>
            </a:r>
            <a:r>
              <a:rPr lang="en-CA" sz="2000" dirty="0" err="1"/>
              <a:t>Ozonesonde</a:t>
            </a:r>
            <a:r>
              <a:rPr lang="en-CA" sz="2000" dirty="0"/>
              <a:t>, MOZART4 (seasonal averaged), and MACC Reanalysis derived CLBC’s</a:t>
            </a:r>
          </a:p>
        </p:txBody>
      </p:sp>
    </p:spTree>
    <p:extLst>
      <p:ext uri="{BB962C8B-B14F-4D97-AF65-F5344CB8AC3E}">
        <p14:creationId xmlns:p14="http://schemas.microsoft.com/office/powerpoint/2010/main" val="1513675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Global</a:t>
            </a:r>
          </a:p>
          <a:p>
            <a:r>
              <a:rPr lang="en-US" dirty="0" smtClean="0"/>
              <a:t>Information obtained from </a:t>
            </a:r>
            <a:r>
              <a:rPr lang="en-US" dirty="0" smtClean="0">
                <a:hlinkClick r:id="rId2"/>
              </a:rPr>
              <a:t>ECMWF</a:t>
            </a:r>
            <a:endParaRPr lang="en-US" dirty="0" smtClean="0"/>
          </a:p>
          <a:p>
            <a:r>
              <a:rPr lang="en-US" dirty="0"/>
              <a:t>Resolution of </a:t>
            </a:r>
            <a:r>
              <a:rPr lang="en-US" dirty="0" smtClean="0"/>
              <a:t>1.125° x 1.125° (320 longitudinal grid points, 161 latitudinal grid points)</a:t>
            </a:r>
          </a:p>
          <a:p>
            <a:r>
              <a:rPr lang="en-US" dirty="0" smtClean="0"/>
              <a:t>Spanning 59 constant pressure levels, from 1000 </a:t>
            </a:r>
            <a:r>
              <a:rPr lang="en-US" dirty="0" err="1" smtClean="0"/>
              <a:t>hPa</a:t>
            </a:r>
            <a:r>
              <a:rPr lang="en-US" dirty="0" smtClean="0"/>
              <a:t> to 0.1 </a:t>
            </a:r>
            <a:r>
              <a:rPr lang="en-US" dirty="0" err="1" smtClean="0"/>
              <a:t>hPa</a:t>
            </a:r>
            <a:endParaRPr lang="en-US" dirty="0" smtClean="0"/>
          </a:p>
          <a:p>
            <a:r>
              <a:rPr lang="en-US" dirty="0" smtClean="0"/>
              <a:t>Based on MACC Reanalysis dataset</a:t>
            </a:r>
          </a:p>
          <a:p>
            <a:r>
              <a:rPr lang="en-US" dirty="0" smtClean="0"/>
              <a:t>Available in FST format</a:t>
            </a:r>
          </a:p>
        </p:txBody>
      </p:sp>
    </p:spTree>
    <p:extLst>
      <p:ext uri="{BB962C8B-B14F-4D97-AF65-F5344CB8AC3E}">
        <p14:creationId xmlns:p14="http://schemas.microsoft.com/office/powerpoint/2010/main" val="6611993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560" y="-224360"/>
            <a:ext cx="9921501" cy="6775279"/>
          </a:xfrm>
        </p:spPr>
      </p:pic>
      <p:sp>
        <p:nvSpPr>
          <p:cNvPr id="5" name="TextBox 4"/>
          <p:cNvSpPr txBox="1"/>
          <p:nvPr/>
        </p:nvSpPr>
        <p:spPr>
          <a:xfrm>
            <a:off x="827584" y="4437112"/>
            <a:ext cx="7344816" cy="2123658"/>
          </a:xfrm>
          <a:prstGeom prst="rect">
            <a:avLst/>
          </a:prstGeom>
          <a:noFill/>
        </p:spPr>
        <p:txBody>
          <a:bodyPr wrap="square" rtlCol="0">
            <a:spAutoFit/>
          </a:bodyPr>
          <a:lstStyle/>
          <a:p>
            <a:pPr algn="ctr"/>
            <a:r>
              <a:rPr lang="en-US" sz="4400" dirty="0" smtClean="0"/>
              <a:t>Averaged (2008 -2012) Tropospheric Ozone @ 100mb through January</a:t>
            </a:r>
            <a:endParaRPr lang="en-US" sz="4400" dirty="0"/>
          </a:p>
        </p:txBody>
      </p:sp>
    </p:spTree>
    <p:extLst>
      <p:ext uri="{BB962C8B-B14F-4D97-AF65-F5344CB8AC3E}">
        <p14:creationId xmlns:p14="http://schemas.microsoft.com/office/powerpoint/2010/main" val="3341628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560" y="-224360"/>
            <a:ext cx="9921501" cy="6775279"/>
          </a:xfrm>
        </p:spPr>
      </p:pic>
      <p:sp>
        <p:nvSpPr>
          <p:cNvPr id="5" name="TextBox 4"/>
          <p:cNvSpPr txBox="1"/>
          <p:nvPr/>
        </p:nvSpPr>
        <p:spPr>
          <a:xfrm>
            <a:off x="827584" y="4437112"/>
            <a:ext cx="7344816" cy="2123658"/>
          </a:xfrm>
          <a:prstGeom prst="rect">
            <a:avLst/>
          </a:prstGeom>
          <a:noFill/>
        </p:spPr>
        <p:txBody>
          <a:bodyPr wrap="square" rtlCol="0">
            <a:spAutoFit/>
          </a:bodyPr>
          <a:lstStyle/>
          <a:p>
            <a:pPr algn="ctr"/>
            <a:r>
              <a:rPr lang="en-US" sz="4400" dirty="0" smtClean="0"/>
              <a:t>Averaged (2008 -2012) Stratospheric Ozone @ 100mb through January</a:t>
            </a:r>
            <a:endParaRPr lang="en-US" sz="4400" dirty="0"/>
          </a:p>
        </p:txBody>
      </p:sp>
    </p:spTree>
    <p:extLst>
      <p:ext uri="{BB962C8B-B14F-4D97-AF65-F5344CB8AC3E}">
        <p14:creationId xmlns:p14="http://schemas.microsoft.com/office/powerpoint/2010/main" val="1924769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560" y="-224360"/>
            <a:ext cx="9921501" cy="6775279"/>
          </a:xfrm>
        </p:spPr>
      </p:pic>
      <p:sp>
        <p:nvSpPr>
          <p:cNvPr id="5" name="TextBox 4"/>
          <p:cNvSpPr txBox="1"/>
          <p:nvPr/>
        </p:nvSpPr>
        <p:spPr>
          <a:xfrm>
            <a:off x="827584" y="4437112"/>
            <a:ext cx="7344816" cy="2123658"/>
          </a:xfrm>
          <a:prstGeom prst="rect">
            <a:avLst/>
          </a:prstGeom>
          <a:noFill/>
        </p:spPr>
        <p:txBody>
          <a:bodyPr wrap="square" rtlCol="0">
            <a:spAutoFit/>
          </a:bodyPr>
          <a:lstStyle/>
          <a:p>
            <a:pPr algn="ctr"/>
            <a:r>
              <a:rPr lang="en-US" sz="4400" dirty="0" smtClean="0"/>
              <a:t>Averaged (2008 -2012) Tropospheric Ozone @ 500mb through January</a:t>
            </a:r>
            <a:endParaRPr lang="en-US" sz="4400" dirty="0"/>
          </a:p>
        </p:txBody>
      </p:sp>
    </p:spTree>
    <p:extLst>
      <p:ext uri="{BB962C8B-B14F-4D97-AF65-F5344CB8AC3E}">
        <p14:creationId xmlns:p14="http://schemas.microsoft.com/office/powerpoint/2010/main" val="2643464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560" y="-224360"/>
            <a:ext cx="9921501" cy="6775279"/>
          </a:xfrm>
        </p:spPr>
      </p:pic>
      <p:sp>
        <p:nvSpPr>
          <p:cNvPr id="5" name="TextBox 4"/>
          <p:cNvSpPr txBox="1"/>
          <p:nvPr/>
        </p:nvSpPr>
        <p:spPr>
          <a:xfrm>
            <a:off x="827584" y="4437112"/>
            <a:ext cx="7344816" cy="2123658"/>
          </a:xfrm>
          <a:prstGeom prst="rect">
            <a:avLst/>
          </a:prstGeom>
          <a:noFill/>
        </p:spPr>
        <p:txBody>
          <a:bodyPr wrap="square" rtlCol="0">
            <a:spAutoFit/>
          </a:bodyPr>
          <a:lstStyle/>
          <a:p>
            <a:pPr algn="ctr"/>
            <a:r>
              <a:rPr lang="en-US" sz="4400" dirty="0" smtClean="0"/>
              <a:t>Averaged (2008 -2012) Stratospheric Ozone @ 500mb through January</a:t>
            </a:r>
            <a:endParaRPr lang="en-US" sz="4400" dirty="0"/>
          </a:p>
        </p:txBody>
      </p:sp>
    </p:spTree>
    <p:extLst>
      <p:ext uri="{BB962C8B-B14F-4D97-AF65-F5344CB8AC3E}">
        <p14:creationId xmlns:p14="http://schemas.microsoft.com/office/powerpoint/2010/main" val="1924769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560" y="-224360"/>
            <a:ext cx="9921500" cy="6775279"/>
          </a:xfrm>
        </p:spPr>
      </p:pic>
      <p:sp>
        <p:nvSpPr>
          <p:cNvPr id="5" name="TextBox 4"/>
          <p:cNvSpPr txBox="1"/>
          <p:nvPr/>
        </p:nvSpPr>
        <p:spPr>
          <a:xfrm>
            <a:off x="827584" y="4437112"/>
            <a:ext cx="7344816" cy="2123658"/>
          </a:xfrm>
          <a:prstGeom prst="rect">
            <a:avLst/>
          </a:prstGeom>
          <a:noFill/>
        </p:spPr>
        <p:txBody>
          <a:bodyPr wrap="square" rtlCol="0">
            <a:spAutoFit/>
          </a:bodyPr>
          <a:lstStyle/>
          <a:p>
            <a:pPr algn="ctr"/>
            <a:r>
              <a:rPr lang="en-US" sz="4400" dirty="0" smtClean="0"/>
              <a:t>Averaged (2008 -2012) Tropospheric Ozone @ 100mb through July</a:t>
            </a:r>
            <a:endParaRPr lang="en-US" sz="4400" dirty="0"/>
          </a:p>
        </p:txBody>
      </p:sp>
    </p:spTree>
    <p:extLst>
      <p:ext uri="{BB962C8B-B14F-4D97-AF65-F5344CB8AC3E}">
        <p14:creationId xmlns:p14="http://schemas.microsoft.com/office/powerpoint/2010/main" val="3794127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560" y="-224360"/>
            <a:ext cx="9921500" cy="6775279"/>
          </a:xfrm>
        </p:spPr>
      </p:pic>
      <p:sp>
        <p:nvSpPr>
          <p:cNvPr id="5" name="TextBox 4"/>
          <p:cNvSpPr txBox="1"/>
          <p:nvPr/>
        </p:nvSpPr>
        <p:spPr>
          <a:xfrm>
            <a:off x="827584" y="4437112"/>
            <a:ext cx="7344816" cy="2123658"/>
          </a:xfrm>
          <a:prstGeom prst="rect">
            <a:avLst/>
          </a:prstGeom>
          <a:noFill/>
        </p:spPr>
        <p:txBody>
          <a:bodyPr wrap="square" rtlCol="0">
            <a:spAutoFit/>
          </a:bodyPr>
          <a:lstStyle/>
          <a:p>
            <a:pPr algn="ctr"/>
            <a:r>
              <a:rPr lang="en-US" sz="4400" dirty="0" smtClean="0"/>
              <a:t>Averaged (2008 -2012) Stratospheric Ozone @ 100mb through </a:t>
            </a:r>
            <a:r>
              <a:rPr lang="en-US" sz="4400" dirty="0"/>
              <a:t>July</a:t>
            </a:r>
          </a:p>
        </p:txBody>
      </p:sp>
    </p:spTree>
    <p:extLst>
      <p:ext uri="{BB962C8B-B14F-4D97-AF65-F5344CB8AC3E}">
        <p14:creationId xmlns:p14="http://schemas.microsoft.com/office/powerpoint/2010/main" val="140521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560" y="-224360"/>
            <a:ext cx="9921500" cy="6775279"/>
          </a:xfrm>
        </p:spPr>
      </p:pic>
      <p:sp>
        <p:nvSpPr>
          <p:cNvPr id="5" name="TextBox 4"/>
          <p:cNvSpPr txBox="1"/>
          <p:nvPr/>
        </p:nvSpPr>
        <p:spPr>
          <a:xfrm>
            <a:off x="827584" y="4437112"/>
            <a:ext cx="7344816" cy="2123658"/>
          </a:xfrm>
          <a:prstGeom prst="rect">
            <a:avLst/>
          </a:prstGeom>
          <a:noFill/>
        </p:spPr>
        <p:txBody>
          <a:bodyPr wrap="square" rtlCol="0">
            <a:spAutoFit/>
          </a:bodyPr>
          <a:lstStyle/>
          <a:p>
            <a:pPr algn="ctr"/>
            <a:r>
              <a:rPr lang="en-US" sz="4400" dirty="0" smtClean="0"/>
              <a:t>Averaged (2008 -2012) Tropospheric Ozone @ 500mb through </a:t>
            </a:r>
            <a:r>
              <a:rPr lang="en-US" sz="4400" dirty="0"/>
              <a:t>July</a:t>
            </a:r>
          </a:p>
        </p:txBody>
      </p:sp>
    </p:spTree>
    <p:extLst>
      <p:ext uri="{BB962C8B-B14F-4D97-AF65-F5344CB8AC3E}">
        <p14:creationId xmlns:p14="http://schemas.microsoft.com/office/powerpoint/2010/main" val="278440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560" y="-224360"/>
            <a:ext cx="9921500" cy="6775279"/>
          </a:xfrm>
        </p:spPr>
      </p:pic>
      <p:sp>
        <p:nvSpPr>
          <p:cNvPr id="5" name="TextBox 4"/>
          <p:cNvSpPr txBox="1"/>
          <p:nvPr/>
        </p:nvSpPr>
        <p:spPr>
          <a:xfrm>
            <a:off x="827584" y="4437112"/>
            <a:ext cx="7344816" cy="2123658"/>
          </a:xfrm>
          <a:prstGeom prst="rect">
            <a:avLst/>
          </a:prstGeom>
          <a:noFill/>
        </p:spPr>
        <p:txBody>
          <a:bodyPr wrap="square" rtlCol="0">
            <a:spAutoFit/>
          </a:bodyPr>
          <a:lstStyle/>
          <a:p>
            <a:pPr algn="ctr"/>
            <a:r>
              <a:rPr lang="en-US" sz="4400" dirty="0" smtClean="0"/>
              <a:t>Averaged (2008 -2012) Stratospheric Ozone @ 500mb through </a:t>
            </a:r>
            <a:r>
              <a:rPr lang="en-US" sz="4400" dirty="0"/>
              <a:t>July</a:t>
            </a:r>
          </a:p>
        </p:txBody>
      </p:sp>
    </p:spTree>
    <p:extLst>
      <p:ext uri="{BB962C8B-B14F-4D97-AF65-F5344CB8AC3E}">
        <p14:creationId xmlns:p14="http://schemas.microsoft.com/office/powerpoint/2010/main" val="2735831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Vertical Cross Section of January for Tropospheric Ozone</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0" y="22087"/>
            <a:ext cx="3849814" cy="3987309"/>
          </a:xfrm>
        </p:spPr>
      </p:pic>
      <p:sp>
        <p:nvSpPr>
          <p:cNvPr id="6" name="Text Placeholder 5"/>
          <p:cNvSpPr>
            <a:spLocks noGrp="1"/>
          </p:cNvSpPr>
          <p:nvPr>
            <p:ph type="body" sz="half" idx="2"/>
          </p:nvPr>
        </p:nvSpPr>
        <p:spPr/>
        <p:txBody>
          <a:bodyPr/>
          <a:lstStyle/>
          <a:p>
            <a:pPr marL="285750" indent="-285750">
              <a:buFont typeface="Arial" panose="020B0604020202020204" pitchFamily="34" charset="0"/>
              <a:buChar char="•"/>
            </a:pPr>
            <a:r>
              <a:rPr lang="en-US" dirty="0" smtClean="0"/>
              <a:t>These figures were made in SPI</a:t>
            </a:r>
          </a:p>
          <a:p>
            <a:pPr marL="285750" indent="-285750">
              <a:buFont typeface="Arial" panose="020B0604020202020204" pitchFamily="34" charset="0"/>
              <a:buChar char="•"/>
            </a:pPr>
            <a:r>
              <a:rPr lang="en-US" dirty="0" smtClean="0"/>
              <a:t>The top figure is the vertical cross section</a:t>
            </a:r>
          </a:p>
          <a:p>
            <a:pPr marL="285750" indent="-285750">
              <a:buFont typeface="Arial" panose="020B0604020202020204" pitchFamily="34" charset="0"/>
              <a:buChar char="•"/>
            </a:pPr>
            <a:r>
              <a:rPr lang="en-US" dirty="0" smtClean="0"/>
              <a:t>The bottom figure is the area of the cross section</a:t>
            </a:r>
          </a:p>
          <a:p>
            <a:pPr marL="285750" indent="-285750">
              <a:buFont typeface="Arial" panose="020B0604020202020204" pitchFamily="34" charset="0"/>
              <a:buChar char="•"/>
            </a:pPr>
            <a:r>
              <a:rPr lang="en-US" dirty="0" smtClean="0"/>
              <a:t>The units, although not specified properly, are kg/kg (as per the ECMWF parameters database)</a:t>
            </a:r>
          </a:p>
          <a:p>
            <a:pPr marL="285750" indent="-285750">
              <a:buFont typeface="Arial" panose="020B0604020202020204" pitchFamily="34" charset="0"/>
              <a:buChar char="•"/>
            </a:pPr>
            <a:r>
              <a:rPr lang="en-US" dirty="0" smtClean="0"/>
              <a:t>The reasoning behind the vertical cross section appearing “</a:t>
            </a:r>
            <a:r>
              <a:rPr lang="en-US" dirty="0" err="1" smtClean="0"/>
              <a:t>glitched</a:t>
            </a:r>
            <a:r>
              <a:rPr lang="en-US" dirty="0" smtClean="0"/>
              <a:t>” is by design - due to filling zeros with nearest non zero value (nearest in tropospheric being the highest level nonzero value)</a:t>
            </a:r>
            <a:endParaRPr lang="en-US" dirty="0"/>
          </a:p>
        </p:txBody>
      </p:sp>
      <p:pic>
        <p:nvPicPr>
          <p:cNvPr id="8" name="Content Placeholder 7"/>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779912" y="3953530"/>
            <a:ext cx="5154295" cy="2927549"/>
          </a:xfrm>
        </p:spPr>
      </p:pic>
    </p:spTree>
    <p:extLst>
      <p:ext uri="{BB962C8B-B14F-4D97-AF65-F5344CB8AC3E}">
        <p14:creationId xmlns:p14="http://schemas.microsoft.com/office/powerpoint/2010/main" val="33515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Vertical Cross January for Stratospheric Ozone of January</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0" y="22088"/>
            <a:ext cx="3849814" cy="3987307"/>
          </a:xfrm>
        </p:spPr>
      </p:pic>
      <p:sp>
        <p:nvSpPr>
          <p:cNvPr id="6" name="Text Placeholder 5"/>
          <p:cNvSpPr>
            <a:spLocks noGrp="1"/>
          </p:cNvSpPr>
          <p:nvPr>
            <p:ph type="body" sz="half" idx="2"/>
          </p:nvPr>
        </p:nvSpPr>
        <p:spPr/>
        <p:txBody>
          <a:bodyPr/>
          <a:lstStyle/>
          <a:p>
            <a:pPr marL="285750" indent="-285750">
              <a:buFont typeface="Arial" panose="020B0604020202020204" pitchFamily="34" charset="0"/>
              <a:buChar char="•"/>
            </a:pPr>
            <a:r>
              <a:rPr lang="en-US" dirty="0" smtClean="0"/>
              <a:t>These figures were made in SPI</a:t>
            </a:r>
          </a:p>
          <a:p>
            <a:pPr marL="285750" indent="-285750">
              <a:buFont typeface="Arial" panose="020B0604020202020204" pitchFamily="34" charset="0"/>
              <a:buChar char="•"/>
            </a:pPr>
            <a:r>
              <a:rPr lang="en-US" dirty="0" smtClean="0"/>
              <a:t>The top figure is the vertical cross section</a:t>
            </a:r>
          </a:p>
          <a:p>
            <a:pPr marL="285750" indent="-285750">
              <a:buFont typeface="Arial" panose="020B0604020202020204" pitchFamily="34" charset="0"/>
              <a:buChar char="•"/>
            </a:pPr>
            <a:r>
              <a:rPr lang="en-US" dirty="0" smtClean="0"/>
              <a:t>The bottom figure is the area of the cross section</a:t>
            </a:r>
          </a:p>
          <a:p>
            <a:pPr marL="285750" indent="-285750">
              <a:buFont typeface="Arial" panose="020B0604020202020204" pitchFamily="34" charset="0"/>
              <a:buChar char="•"/>
            </a:pPr>
            <a:r>
              <a:rPr lang="en-US" dirty="0" smtClean="0"/>
              <a:t>The units, although not specified properly, are kg/kg (as per the ECMWF parameters database)</a:t>
            </a:r>
          </a:p>
          <a:p>
            <a:pPr marL="285750" indent="-285750">
              <a:buFont typeface="Arial" panose="020B0604020202020204" pitchFamily="34" charset="0"/>
              <a:buChar char="•"/>
            </a:pPr>
            <a:r>
              <a:rPr lang="en-US" dirty="0"/>
              <a:t>The reasoning behind the vertical cross section appearing “</a:t>
            </a:r>
            <a:r>
              <a:rPr lang="en-US" dirty="0" err="1"/>
              <a:t>glitched</a:t>
            </a:r>
            <a:r>
              <a:rPr lang="en-US" dirty="0"/>
              <a:t>” is by design - due to filling zeros with nearest non zero value (nearest in </a:t>
            </a:r>
            <a:r>
              <a:rPr lang="en-US" dirty="0" smtClean="0"/>
              <a:t>stratospheric being </a:t>
            </a:r>
            <a:r>
              <a:rPr lang="en-US" dirty="0"/>
              <a:t>the </a:t>
            </a:r>
            <a:r>
              <a:rPr lang="en-US" dirty="0" smtClean="0"/>
              <a:t>lowest level </a:t>
            </a:r>
            <a:r>
              <a:rPr lang="en-US" dirty="0"/>
              <a:t>nonzero value)</a:t>
            </a:r>
          </a:p>
          <a:p>
            <a:pPr marL="285750" indent="-285750">
              <a:buFont typeface="Arial" panose="020B0604020202020204" pitchFamily="34" charset="0"/>
              <a:buChar char="•"/>
            </a:pPr>
            <a:endParaRPr lang="en-US" dirty="0"/>
          </a:p>
        </p:txBody>
      </p:sp>
      <p:pic>
        <p:nvPicPr>
          <p:cNvPr id="8" name="Content Placeholder 7"/>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779912" y="3953530"/>
            <a:ext cx="5154295" cy="2927549"/>
          </a:xfrm>
        </p:spPr>
      </p:pic>
    </p:spTree>
    <p:extLst>
      <p:ext uri="{BB962C8B-B14F-4D97-AF65-F5344CB8AC3E}">
        <p14:creationId xmlns:p14="http://schemas.microsoft.com/office/powerpoint/2010/main" val="703445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Species</a:t>
            </a:r>
            <a:endParaRPr lang="en-US" dirty="0"/>
          </a:p>
        </p:txBody>
      </p:sp>
      <p:sp>
        <p:nvSpPr>
          <p:cNvPr id="3" name="Content Placeholder 2"/>
          <p:cNvSpPr>
            <a:spLocks noGrp="1"/>
          </p:cNvSpPr>
          <p:nvPr>
            <p:ph idx="1"/>
          </p:nvPr>
        </p:nvSpPr>
        <p:spPr>
          <a:xfrm>
            <a:off x="457200" y="1600200"/>
            <a:ext cx="5410944" cy="4525963"/>
          </a:xfrm>
        </p:spPr>
        <p:txBody>
          <a:bodyPr>
            <a:normAutofit fontScale="70000" lnSpcReduction="20000"/>
          </a:bodyPr>
          <a:lstStyle/>
          <a:p>
            <a:r>
              <a:rPr lang="en-US" dirty="0" smtClean="0"/>
              <a:t>Species and parameters available are:</a:t>
            </a:r>
          </a:p>
          <a:p>
            <a:pPr lvl="1"/>
            <a:r>
              <a:rPr lang="en-US" dirty="0" smtClean="0"/>
              <a:t>GEMS Ozone</a:t>
            </a:r>
          </a:p>
          <a:p>
            <a:pPr lvl="1"/>
            <a:r>
              <a:rPr lang="en-US" dirty="0" smtClean="0"/>
              <a:t>Carbon Monoxide</a:t>
            </a:r>
          </a:p>
          <a:p>
            <a:pPr lvl="1"/>
            <a:r>
              <a:rPr lang="en-US" dirty="0" smtClean="0"/>
              <a:t>Methane</a:t>
            </a:r>
          </a:p>
          <a:p>
            <a:pPr lvl="1"/>
            <a:r>
              <a:rPr lang="en-US" dirty="0" smtClean="0"/>
              <a:t>Three dust aerosol bins</a:t>
            </a:r>
          </a:p>
          <a:p>
            <a:pPr lvl="2"/>
            <a:r>
              <a:rPr lang="en-US" sz="2000" dirty="0" smtClean="0"/>
              <a:t>0.03 </a:t>
            </a:r>
            <a:r>
              <a:rPr lang="en-US" sz="2000" dirty="0"/>
              <a:t>- 0.55 </a:t>
            </a:r>
            <a:r>
              <a:rPr lang="el-GR" sz="2000" dirty="0"/>
              <a:t>μ</a:t>
            </a:r>
            <a:r>
              <a:rPr lang="en-US" sz="2000" dirty="0" smtClean="0"/>
              <a:t>m</a:t>
            </a:r>
          </a:p>
          <a:p>
            <a:pPr lvl="2"/>
            <a:r>
              <a:rPr lang="en-US" sz="2000" dirty="0" smtClean="0"/>
              <a:t>0.55 </a:t>
            </a:r>
            <a:r>
              <a:rPr lang="en-US" sz="2000" dirty="0"/>
              <a:t>- 0.90 </a:t>
            </a:r>
            <a:r>
              <a:rPr lang="el-GR" sz="2000" dirty="0"/>
              <a:t>μ</a:t>
            </a:r>
            <a:r>
              <a:rPr lang="en-US" sz="2000" dirty="0" smtClean="0"/>
              <a:t>m</a:t>
            </a:r>
          </a:p>
          <a:p>
            <a:pPr lvl="2"/>
            <a:r>
              <a:rPr lang="en-US" sz="2000" dirty="0" smtClean="0"/>
              <a:t>0.90 </a:t>
            </a:r>
            <a:r>
              <a:rPr lang="en-US" sz="2000" dirty="0"/>
              <a:t>- 20.0 </a:t>
            </a:r>
            <a:r>
              <a:rPr lang="el-GR" sz="2000" dirty="0"/>
              <a:t>μ</a:t>
            </a:r>
            <a:r>
              <a:rPr lang="en-US" sz="2000" dirty="0" smtClean="0"/>
              <a:t>m</a:t>
            </a:r>
            <a:endParaRPr lang="en-US" sz="2200" dirty="0" smtClean="0"/>
          </a:p>
          <a:p>
            <a:pPr lvl="1"/>
            <a:r>
              <a:rPr lang="en-US" dirty="0" smtClean="0"/>
              <a:t>Formaldehyde</a:t>
            </a:r>
          </a:p>
          <a:p>
            <a:pPr lvl="1"/>
            <a:r>
              <a:rPr lang="en-US" dirty="0" smtClean="0"/>
              <a:t>Nitrogen Oxides</a:t>
            </a:r>
          </a:p>
          <a:p>
            <a:pPr lvl="1"/>
            <a:r>
              <a:rPr lang="en-US" dirty="0" err="1" smtClean="0"/>
              <a:t>Sulphate</a:t>
            </a:r>
            <a:r>
              <a:rPr lang="en-US" dirty="0" smtClean="0"/>
              <a:t> Aerosol bin</a:t>
            </a:r>
          </a:p>
          <a:p>
            <a:pPr lvl="1"/>
            <a:r>
              <a:rPr lang="en-US" dirty="0" smtClean="0"/>
              <a:t>Sulphur Dioxide</a:t>
            </a:r>
          </a:p>
          <a:p>
            <a:pPr lvl="1"/>
            <a:r>
              <a:rPr lang="en-US" dirty="0" smtClean="0"/>
              <a:t>Specific </a:t>
            </a:r>
            <a:r>
              <a:rPr lang="en-US" dirty="0" smtClean="0"/>
              <a:t>Humidity*</a:t>
            </a:r>
            <a:endParaRPr lang="en-US" dirty="0" smtClean="0"/>
          </a:p>
          <a:p>
            <a:pPr lvl="1"/>
            <a:endParaRPr lang="en-US" dirty="0" smtClean="0"/>
          </a:p>
          <a:p>
            <a:r>
              <a:rPr lang="en-US" dirty="0" smtClean="0"/>
              <a:t>Units are uniformly kg * kg</a:t>
            </a:r>
            <a:r>
              <a:rPr lang="en-US" baseline="30000" dirty="0" smtClean="0"/>
              <a:t>-1</a:t>
            </a:r>
            <a:r>
              <a:rPr lang="en-US" dirty="0" smtClean="0"/>
              <a:t> </a:t>
            </a:r>
          </a:p>
        </p:txBody>
      </p:sp>
      <p:sp>
        <p:nvSpPr>
          <p:cNvPr id="4" name="TextBox 3"/>
          <p:cNvSpPr txBox="1"/>
          <p:nvPr/>
        </p:nvSpPr>
        <p:spPr>
          <a:xfrm>
            <a:off x="-21115" y="6447819"/>
            <a:ext cx="2160240" cy="276999"/>
          </a:xfrm>
          <a:prstGeom prst="rect">
            <a:avLst/>
          </a:prstGeom>
          <a:noFill/>
        </p:spPr>
        <p:txBody>
          <a:bodyPr wrap="square" rtlCol="0">
            <a:spAutoFit/>
          </a:bodyPr>
          <a:lstStyle/>
          <a:p>
            <a:r>
              <a:rPr lang="en-US" sz="1200" dirty="0" smtClean="0"/>
              <a:t>*not plotted</a:t>
            </a:r>
            <a:endParaRPr lang="en-US" sz="1200" dirty="0"/>
          </a:p>
        </p:txBody>
      </p:sp>
    </p:spTree>
    <p:extLst>
      <p:ext uri="{BB962C8B-B14F-4D97-AF65-F5344CB8AC3E}">
        <p14:creationId xmlns:p14="http://schemas.microsoft.com/office/powerpoint/2010/main" val="19926456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Vertical Cross Section of Tropospheric Ozone for July</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0" y="22088"/>
            <a:ext cx="3849814" cy="3987307"/>
          </a:xfrm>
        </p:spPr>
      </p:pic>
      <p:sp>
        <p:nvSpPr>
          <p:cNvPr id="6" name="Text Placeholder 5"/>
          <p:cNvSpPr>
            <a:spLocks noGrp="1"/>
          </p:cNvSpPr>
          <p:nvPr>
            <p:ph type="body" sz="half" idx="2"/>
          </p:nvPr>
        </p:nvSpPr>
        <p:spPr/>
        <p:txBody>
          <a:bodyPr/>
          <a:lstStyle/>
          <a:p>
            <a:pPr marL="285750" indent="-285750">
              <a:buFont typeface="Arial" panose="020B0604020202020204" pitchFamily="34" charset="0"/>
              <a:buChar char="•"/>
            </a:pPr>
            <a:r>
              <a:rPr lang="en-US" dirty="0" smtClean="0"/>
              <a:t>These figures were made in SPI</a:t>
            </a:r>
          </a:p>
          <a:p>
            <a:pPr marL="285750" indent="-285750">
              <a:buFont typeface="Arial" panose="020B0604020202020204" pitchFamily="34" charset="0"/>
              <a:buChar char="•"/>
            </a:pPr>
            <a:r>
              <a:rPr lang="en-US" dirty="0" smtClean="0"/>
              <a:t>The top figure is the vertical cross section</a:t>
            </a:r>
          </a:p>
          <a:p>
            <a:pPr marL="285750" indent="-285750">
              <a:buFont typeface="Arial" panose="020B0604020202020204" pitchFamily="34" charset="0"/>
              <a:buChar char="•"/>
            </a:pPr>
            <a:r>
              <a:rPr lang="en-US" dirty="0" smtClean="0"/>
              <a:t>The bottom figure is the area of the cross section</a:t>
            </a:r>
          </a:p>
          <a:p>
            <a:pPr marL="285750" indent="-285750">
              <a:buFont typeface="Arial" panose="020B0604020202020204" pitchFamily="34" charset="0"/>
              <a:buChar char="•"/>
            </a:pPr>
            <a:r>
              <a:rPr lang="en-US" dirty="0" smtClean="0"/>
              <a:t>The units, although not specified properly, are kg/kg (as per the ECMWF parameters database)</a:t>
            </a:r>
          </a:p>
          <a:p>
            <a:pPr marL="285750" indent="-285750">
              <a:buFont typeface="Arial" panose="020B0604020202020204" pitchFamily="34" charset="0"/>
              <a:buChar char="•"/>
            </a:pPr>
            <a:r>
              <a:rPr lang="en-US" dirty="0"/>
              <a:t>The reasoning behind the vertical cross section appearing “</a:t>
            </a:r>
            <a:r>
              <a:rPr lang="en-US" dirty="0" err="1"/>
              <a:t>glitched</a:t>
            </a:r>
            <a:r>
              <a:rPr lang="en-US" dirty="0"/>
              <a:t>” is by design - due to filling zeros with nearest non zero value (nearest in tropospheric being the highest level nonzero value)</a:t>
            </a:r>
          </a:p>
          <a:p>
            <a:pPr marL="285750" indent="-285750">
              <a:buFont typeface="Arial" panose="020B0604020202020204" pitchFamily="34" charset="0"/>
              <a:buChar char="•"/>
            </a:pPr>
            <a:endParaRPr lang="en-US" dirty="0"/>
          </a:p>
        </p:txBody>
      </p:sp>
      <p:pic>
        <p:nvPicPr>
          <p:cNvPr id="8" name="Content Placeholder 7"/>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779912" y="3953530"/>
            <a:ext cx="5154295" cy="2927549"/>
          </a:xfrm>
        </p:spPr>
      </p:pic>
    </p:spTree>
    <p:extLst>
      <p:ext uri="{BB962C8B-B14F-4D97-AF65-F5344CB8AC3E}">
        <p14:creationId xmlns:p14="http://schemas.microsoft.com/office/powerpoint/2010/main" val="703445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Vertical Cross for Stratospheric Ozone of July</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0" y="22088"/>
            <a:ext cx="3849814" cy="3987307"/>
          </a:xfrm>
        </p:spPr>
      </p:pic>
      <p:sp>
        <p:nvSpPr>
          <p:cNvPr id="6" name="Text Placeholder 5"/>
          <p:cNvSpPr>
            <a:spLocks noGrp="1"/>
          </p:cNvSpPr>
          <p:nvPr>
            <p:ph type="body" sz="half" idx="2"/>
          </p:nvPr>
        </p:nvSpPr>
        <p:spPr/>
        <p:txBody>
          <a:bodyPr/>
          <a:lstStyle/>
          <a:p>
            <a:pPr marL="285750" indent="-285750">
              <a:buFont typeface="Arial" panose="020B0604020202020204" pitchFamily="34" charset="0"/>
              <a:buChar char="•"/>
            </a:pPr>
            <a:r>
              <a:rPr lang="en-US" dirty="0" smtClean="0"/>
              <a:t>These figures were made in SPI</a:t>
            </a:r>
          </a:p>
          <a:p>
            <a:pPr marL="285750" indent="-285750">
              <a:buFont typeface="Arial" panose="020B0604020202020204" pitchFamily="34" charset="0"/>
              <a:buChar char="•"/>
            </a:pPr>
            <a:r>
              <a:rPr lang="en-US" dirty="0" smtClean="0"/>
              <a:t>The top figure is the vertical cross section</a:t>
            </a:r>
          </a:p>
          <a:p>
            <a:pPr marL="285750" indent="-285750">
              <a:buFont typeface="Arial" panose="020B0604020202020204" pitchFamily="34" charset="0"/>
              <a:buChar char="•"/>
            </a:pPr>
            <a:r>
              <a:rPr lang="en-US" dirty="0" smtClean="0"/>
              <a:t>The bottom figure is the area of the cross section</a:t>
            </a:r>
          </a:p>
          <a:p>
            <a:pPr marL="285750" indent="-285750">
              <a:buFont typeface="Arial" panose="020B0604020202020204" pitchFamily="34" charset="0"/>
              <a:buChar char="•"/>
            </a:pPr>
            <a:r>
              <a:rPr lang="en-US" dirty="0" smtClean="0"/>
              <a:t>The units, although not specified properly, are kg/kg (as per the ECMWF parameters database)</a:t>
            </a:r>
          </a:p>
          <a:p>
            <a:pPr marL="285750" indent="-285750">
              <a:buFont typeface="Arial" panose="020B0604020202020204" pitchFamily="34" charset="0"/>
              <a:buChar char="•"/>
            </a:pPr>
            <a:r>
              <a:rPr lang="en-US" dirty="0"/>
              <a:t>The reasoning behind the vertical cross section appearing “</a:t>
            </a:r>
            <a:r>
              <a:rPr lang="en-US" dirty="0" err="1"/>
              <a:t>glitched</a:t>
            </a:r>
            <a:r>
              <a:rPr lang="en-US" dirty="0"/>
              <a:t>” is by design - due to filling zeros with nearest non zero value (nearest in stratospheric being the lowest level nonzero value)</a:t>
            </a:r>
          </a:p>
          <a:p>
            <a:pPr marL="285750" indent="-285750">
              <a:buFont typeface="Arial" panose="020B0604020202020204" pitchFamily="34" charset="0"/>
              <a:buChar char="•"/>
            </a:pPr>
            <a:endParaRPr lang="en-US" dirty="0"/>
          </a:p>
        </p:txBody>
      </p:sp>
      <p:pic>
        <p:nvPicPr>
          <p:cNvPr id="8" name="Content Placeholder 7"/>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779912" y="3953530"/>
            <a:ext cx="5154295" cy="2927549"/>
          </a:xfrm>
        </p:spPr>
      </p:pic>
    </p:spTree>
    <p:extLst>
      <p:ext uri="{BB962C8B-B14F-4D97-AF65-F5344CB8AC3E}">
        <p14:creationId xmlns:p14="http://schemas.microsoft.com/office/powerpoint/2010/main" val="703445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9C173D-726E-4AE3-8FA6-7C170F6BA011}"/>
              </a:ext>
            </a:extLst>
          </p:cNvPr>
          <p:cNvSpPr>
            <a:spLocks noGrp="1"/>
          </p:cNvSpPr>
          <p:nvPr>
            <p:ph type="title"/>
          </p:nvPr>
        </p:nvSpPr>
        <p:spPr/>
        <p:txBody>
          <a:bodyPr/>
          <a:lstStyle/>
          <a:p>
            <a:r>
              <a:rPr lang="en-CA" dirty="0"/>
              <a:t>Preliminary Results</a:t>
            </a:r>
          </a:p>
        </p:txBody>
      </p:sp>
      <p:sp>
        <p:nvSpPr>
          <p:cNvPr id="3" name="Content Placeholder 2">
            <a:extLst>
              <a:ext uri="{FF2B5EF4-FFF2-40B4-BE49-F238E27FC236}">
                <a16:creationId xmlns:a16="http://schemas.microsoft.com/office/drawing/2014/main" xmlns="" id="{BA944B56-0A6E-4F32-9B08-FDBB012CF88E}"/>
              </a:ext>
            </a:extLst>
          </p:cNvPr>
          <p:cNvSpPr>
            <a:spLocks noGrp="1"/>
          </p:cNvSpPr>
          <p:nvPr>
            <p:ph idx="1"/>
          </p:nvPr>
        </p:nvSpPr>
        <p:spPr/>
        <p:txBody>
          <a:bodyPr>
            <a:normAutofit fontScale="92500" lnSpcReduction="10000"/>
          </a:bodyPr>
          <a:lstStyle/>
          <a:p>
            <a:r>
              <a:rPr lang="en-CA" dirty="0"/>
              <a:t>Preliminary results were run on </a:t>
            </a:r>
            <a:r>
              <a:rPr lang="en-CA" dirty="0" err="1"/>
              <a:t>Hadar</a:t>
            </a:r>
            <a:endParaRPr lang="en-CA" dirty="0"/>
          </a:p>
          <a:p>
            <a:endParaRPr lang="en-CA" dirty="0"/>
          </a:p>
          <a:p>
            <a:r>
              <a:rPr lang="en-CA" dirty="0"/>
              <a:t>The intention of reducing tropospheric ozone in the </a:t>
            </a:r>
            <a:r>
              <a:rPr lang="en-CA" dirty="0" err="1"/>
              <a:t>DynOzone</a:t>
            </a:r>
            <a:r>
              <a:rPr lang="en-CA" dirty="0"/>
              <a:t> method + MACC Reanalysis dataset looks </a:t>
            </a:r>
            <a:r>
              <a:rPr lang="en-CA" dirty="0" smtClean="0"/>
              <a:t>partially successful</a:t>
            </a:r>
            <a:endParaRPr lang="en-CA" dirty="0"/>
          </a:p>
          <a:p>
            <a:endParaRPr lang="en-CA" dirty="0"/>
          </a:p>
          <a:p>
            <a:r>
              <a:rPr lang="en-CA" dirty="0"/>
              <a:t>However, the impact of stratospheric intrusion isn’t as prevalent in surface and lower stratospheric ozone levels</a:t>
            </a:r>
          </a:p>
        </p:txBody>
      </p:sp>
    </p:spTree>
    <p:extLst>
      <p:ext uri="{BB962C8B-B14F-4D97-AF65-F5344CB8AC3E}">
        <p14:creationId xmlns:p14="http://schemas.microsoft.com/office/powerpoint/2010/main" val="96869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259632" y="116632"/>
            <a:ext cx="6740659" cy="5400599"/>
          </a:xfrm>
        </p:spPr>
      </p:pic>
      <p:sp>
        <p:nvSpPr>
          <p:cNvPr id="7" name="Title 6"/>
          <p:cNvSpPr>
            <a:spLocks noGrp="1"/>
          </p:cNvSpPr>
          <p:nvPr>
            <p:ph type="title"/>
          </p:nvPr>
        </p:nvSpPr>
        <p:spPr>
          <a:xfrm>
            <a:off x="1763688" y="5301208"/>
            <a:ext cx="5544616" cy="864096"/>
          </a:xfrm>
        </p:spPr>
        <p:txBody>
          <a:bodyPr>
            <a:noAutofit/>
          </a:bodyPr>
          <a:lstStyle/>
          <a:p>
            <a:r>
              <a:rPr lang="en-US" sz="1200" dirty="0"/>
              <a:t>Comparison of the four CLBC strategies modelling the surface level ozone for the regional GEM-MACH at April 13, 2010 21:00:00 GMT. An intrusion can be noted over western United States. The white intersecting contour is the location of the vertical cross sections produced.</a:t>
            </a:r>
          </a:p>
        </p:txBody>
      </p:sp>
    </p:spTree>
    <p:extLst>
      <p:ext uri="{BB962C8B-B14F-4D97-AF65-F5344CB8AC3E}">
        <p14:creationId xmlns:p14="http://schemas.microsoft.com/office/powerpoint/2010/main" val="30463680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264563" y="116632"/>
            <a:ext cx="6730796" cy="5400599"/>
          </a:xfrm>
        </p:spPr>
      </p:pic>
      <p:sp>
        <p:nvSpPr>
          <p:cNvPr id="7" name="Title 6"/>
          <p:cNvSpPr>
            <a:spLocks noGrp="1"/>
          </p:cNvSpPr>
          <p:nvPr>
            <p:ph type="title"/>
          </p:nvPr>
        </p:nvSpPr>
        <p:spPr>
          <a:xfrm>
            <a:off x="1763688" y="5517232"/>
            <a:ext cx="5544616" cy="936104"/>
          </a:xfrm>
        </p:spPr>
        <p:txBody>
          <a:bodyPr>
            <a:noAutofit/>
          </a:bodyPr>
          <a:lstStyle/>
          <a:p>
            <a:r>
              <a:rPr lang="en-US" sz="1200" dirty="0"/>
              <a:t>Comparison of the four CLBC strategies modelling the vertical cross section intersecting the stratospheric intrusion in the western United States at April 13, 2010 21:00:00 GMT. An intrusion can be noted over around -117 to -113 degrees on the longitude axis by the sudden increase in tropospheric </a:t>
            </a:r>
            <a:r>
              <a:rPr lang="en-US" sz="1200" dirty="0" smtClean="0"/>
              <a:t>ozone. The black contour line is a 2.0 PVU contour, and the grey lines are potential temperature</a:t>
            </a:r>
            <a:endParaRPr lang="en-US" sz="1200" dirty="0"/>
          </a:p>
        </p:txBody>
      </p:sp>
    </p:spTree>
    <p:extLst>
      <p:ext uri="{BB962C8B-B14F-4D97-AF65-F5344CB8AC3E}">
        <p14:creationId xmlns:p14="http://schemas.microsoft.com/office/powerpoint/2010/main" val="38962003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3050"/>
            <a:ext cx="3970784" cy="1162050"/>
          </a:xfrm>
        </p:spPr>
        <p:txBody>
          <a:bodyPr/>
          <a:lstStyle/>
          <a:p>
            <a:r>
              <a:rPr lang="en-US" dirty="0"/>
              <a:t>Stratospheric intrusion analysis/MOZART4 </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8104" y="260648"/>
            <a:ext cx="3139114" cy="2881313"/>
          </a:xfrm>
        </p:spPr>
      </p:pic>
      <p:sp>
        <p:nvSpPr>
          <p:cNvPr id="7" name="Text Placeholder 6"/>
          <p:cNvSpPr>
            <a:spLocks noGrp="1"/>
          </p:cNvSpPr>
          <p:nvPr>
            <p:ph type="body" sz="half" idx="2"/>
          </p:nvPr>
        </p:nvSpPr>
        <p:spPr>
          <a:xfrm>
            <a:off x="457200" y="1435100"/>
            <a:ext cx="3970784" cy="4874220"/>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 the surface level, MOZART4 CLBC’s did fairly well in comparison to the three other methods regarding representation of the stratospheric intrusion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portrays more surface level ozone than the </a:t>
            </a:r>
            <a:r>
              <a:rPr lang="en-US" dirty="0" err="1"/>
              <a:t>DynOzone</a:t>
            </a:r>
            <a:r>
              <a:rPr lang="en-US" dirty="0"/>
              <a:t> + MACC Reanalysis method, and less than both the MACC Reanalysis and </a:t>
            </a:r>
            <a:r>
              <a:rPr lang="en-US" dirty="0" err="1"/>
              <a:t>DynOzone</a:t>
            </a:r>
            <a:r>
              <a:rPr lang="en-US" dirty="0"/>
              <a:t> + </a:t>
            </a:r>
            <a:r>
              <a:rPr lang="en-US" dirty="0" err="1"/>
              <a:t>Ozonesonde</a:t>
            </a:r>
            <a:r>
              <a:rPr lang="en-US" dirty="0"/>
              <a:t> methods</a:t>
            </a:r>
          </a:p>
          <a:p>
            <a:pPr marL="285750" indent="-285750">
              <a:buFont typeface="Arial" panose="020B0604020202020204" pitchFamily="34" charset="0"/>
              <a:buChar char="•"/>
            </a:pPr>
            <a:endParaRPr lang="en-US" dirty="0"/>
          </a:p>
        </p:txBody>
      </p:sp>
      <p:pic>
        <p:nvPicPr>
          <p:cNvPr id="13" name="Content Placeholder 12"/>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716016" y="3212976"/>
            <a:ext cx="3888432" cy="3096194"/>
          </a:xfrm>
        </p:spPr>
      </p:pic>
    </p:spTree>
    <p:extLst>
      <p:ext uri="{BB962C8B-B14F-4D97-AF65-F5344CB8AC3E}">
        <p14:creationId xmlns:p14="http://schemas.microsoft.com/office/powerpoint/2010/main" val="3997202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3050"/>
            <a:ext cx="3970784" cy="1162050"/>
          </a:xfrm>
        </p:spPr>
        <p:txBody>
          <a:bodyPr/>
          <a:lstStyle/>
          <a:p>
            <a:r>
              <a:rPr lang="en-US" dirty="0"/>
              <a:t>Stratospheric intrusion/MACC Reanalysis</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6004" y="260648"/>
            <a:ext cx="3123313" cy="2881313"/>
          </a:xfrm>
        </p:spPr>
      </p:pic>
      <p:sp>
        <p:nvSpPr>
          <p:cNvPr id="7" name="Text Placeholder 6"/>
          <p:cNvSpPr>
            <a:spLocks noGrp="1"/>
          </p:cNvSpPr>
          <p:nvPr>
            <p:ph type="body" sz="half" idx="2"/>
          </p:nvPr>
        </p:nvSpPr>
        <p:spPr>
          <a:xfrm>
            <a:off x="457200" y="1435100"/>
            <a:ext cx="3970784" cy="4874220"/>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 the surface level, MACC Reanalysis CLBC’s overly expressed the surface ozone concentrations. This is especially present in the stratospheric intrusion over western United States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portrays more surface level ozone than the MOZART4 and </a:t>
            </a:r>
            <a:r>
              <a:rPr lang="en-US" dirty="0" err="1"/>
              <a:t>DynOzone</a:t>
            </a:r>
            <a:r>
              <a:rPr lang="en-US" dirty="0"/>
              <a:t> + MACC Reanalysis methods, and less than the </a:t>
            </a:r>
            <a:r>
              <a:rPr lang="en-US" dirty="0" err="1"/>
              <a:t>DynOzone</a:t>
            </a:r>
            <a:r>
              <a:rPr lang="en-US" dirty="0"/>
              <a:t> + </a:t>
            </a:r>
            <a:r>
              <a:rPr lang="en-US" dirty="0" err="1"/>
              <a:t>Ozonesonde</a:t>
            </a:r>
            <a:r>
              <a:rPr lang="en-US" dirty="0"/>
              <a:t> method</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Note the high ozone concentrations below the tropopause – the goal is to decrease these with the </a:t>
            </a:r>
            <a:r>
              <a:rPr lang="en-US" dirty="0" err="1" smtClean="0"/>
              <a:t>DynOzone</a:t>
            </a:r>
            <a:r>
              <a:rPr lang="en-US" dirty="0" smtClean="0"/>
              <a:t> + MACC Reanalysis strategy</a:t>
            </a:r>
            <a:endParaRPr lang="en-US" dirty="0"/>
          </a:p>
          <a:p>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16016" y="3300878"/>
            <a:ext cx="3887717" cy="2919820"/>
          </a:xfrm>
        </p:spPr>
      </p:pic>
    </p:spTree>
    <p:extLst>
      <p:ext uri="{BB962C8B-B14F-4D97-AF65-F5344CB8AC3E}">
        <p14:creationId xmlns:p14="http://schemas.microsoft.com/office/powerpoint/2010/main" val="2922857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3050"/>
            <a:ext cx="3970784" cy="1162050"/>
          </a:xfrm>
        </p:spPr>
        <p:txBody>
          <a:bodyPr/>
          <a:lstStyle/>
          <a:p>
            <a:r>
              <a:rPr lang="en-US" dirty="0"/>
              <a:t>Stratospheric intrusion analysis/</a:t>
            </a:r>
            <a:r>
              <a:rPr lang="en-US" dirty="0" err="1"/>
              <a:t>DynOzone</a:t>
            </a:r>
            <a:r>
              <a:rPr lang="en-US" dirty="0"/>
              <a:t> + </a:t>
            </a:r>
            <a:r>
              <a:rPr lang="en-US" dirty="0" err="1"/>
              <a:t>Ozonesonde</a:t>
            </a:r>
            <a:endParaRPr lang="en-US" dirty="0"/>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4088" y="116632"/>
            <a:ext cx="3446254" cy="3124173"/>
          </a:xfrm>
        </p:spPr>
      </p:pic>
      <p:sp>
        <p:nvSpPr>
          <p:cNvPr id="7" name="Text Placeholder 6"/>
          <p:cNvSpPr>
            <a:spLocks noGrp="1"/>
          </p:cNvSpPr>
          <p:nvPr>
            <p:ph type="body" sz="half" idx="2"/>
          </p:nvPr>
        </p:nvSpPr>
        <p:spPr>
          <a:xfrm>
            <a:off x="457200" y="1435100"/>
            <a:ext cx="3970784" cy="4874220"/>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 the surface level, the </a:t>
            </a:r>
            <a:r>
              <a:rPr lang="en-US" dirty="0" err="1"/>
              <a:t>DynOzone</a:t>
            </a:r>
            <a:r>
              <a:rPr lang="en-US" dirty="0"/>
              <a:t> + </a:t>
            </a:r>
            <a:r>
              <a:rPr lang="en-US" dirty="0" err="1"/>
              <a:t>Ozonesonde</a:t>
            </a:r>
            <a:r>
              <a:rPr lang="en-US" dirty="0"/>
              <a:t> method distinguishes itself from the other three methods by expressing the most </a:t>
            </a:r>
            <a:r>
              <a:rPr lang="en-US" dirty="0" smtClean="0"/>
              <a:t>ozone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overrepresentation of ozone is not only present in the stratospheric intrusion, but also across the entirety of the surface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Looking at the vertical cross section, this overestimation is present yet again. The red contour level are almost all beyond the tropopause and into the troposphere.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By design however, it does create a strong shape around the 2.0 PVU contour</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16016" y="3212976"/>
            <a:ext cx="4252124" cy="3116566"/>
          </a:xfrm>
        </p:spPr>
      </p:pic>
    </p:spTree>
    <p:extLst>
      <p:ext uri="{BB962C8B-B14F-4D97-AF65-F5344CB8AC3E}">
        <p14:creationId xmlns:p14="http://schemas.microsoft.com/office/powerpoint/2010/main" val="29631735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3050"/>
            <a:ext cx="3970784" cy="1162050"/>
          </a:xfrm>
        </p:spPr>
        <p:txBody>
          <a:bodyPr/>
          <a:lstStyle/>
          <a:p>
            <a:r>
              <a:rPr lang="en-US" dirty="0"/>
              <a:t>Stratospheric intrusion analysis/</a:t>
            </a:r>
            <a:r>
              <a:rPr lang="en-US" dirty="0" err="1"/>
              <a:t>DynOzone</a:t>
            </a:r>
            <a:r>
              <a:rPr lang="en-US" dirty="0"/>
              <a:t> + MACC Reanalysis</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7677" y="116632"/>
            <a:ext cx="3439076" cy="3124173"/>
          </a:xfrm>
        </p:spPr>
      </p:pic>
      <p:sp>
        <p:nvSpPr>
          <p:cNvPr id="7" name="Text Placeholder 6"/>
          <p:cNvSpPr>
            <a:spLocks noGrp="1"/>
          </p:cNvSpPr>
          <p:nvPr>
            <p:ph type="body" sz="half" idx="2"/>
          </p:nvPr>
        </p:nvSpPr>
        <p:spPr>
          <a:xfrm>
            <a:off x="457200" y="1435100"/>
            <a:ext cx="3970784" cy="4874220"/>
          </a:xfrm>
        </p:spPr>
        <p:txBody>
          <a:bodyPr>
            <a:normAutofit fontScale="92500"/>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 the surface level, the </a:t>
            </a:r>
            <a:r>
              <a:rPr lang="en-US" dirty="0" err="1"/>
              <a:t>DynOzone</a:t>
            </a:r>
            <a:r>
              <a:rPr lang="en-US" dirty="0"/>
              <a:t> + MACC Reanalysis method is </a:t>
            </a:r>
            <a:r>
              <a:rPr lang="en-US" dirty="0" smtClean="0"/>
              <a:t>not representing the stratospheric intrusion as strongly</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also represented in the vertical cross section, where the high contour values do not </a:t>
            </a:r>
            <a:r>
              <a:rPr lang="en-US" dirty="0" smtClean="0"/>
              <a:t>as strong a </a:t>
            </a:r>
            <a:r>
              <a:rPr lang="en-US" dirty="0"/>
              <a:t>shape around the stratospheric intrusion as a result of this low expression of ozone in the area of the </a:t>
            </a:r>
            <a:r>
              <a:rPr lang="en-US" dirty="0" smtClean="0"/>
              <a:t>intrusion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However, the area below the tropopause is represented with lower concentrations than the MACC Reanalysis, which was intended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 this case, the </a:t>
            </a:r>
            <a:r>
              <a:rPr lang="en-US" dirty="0" err="1" smtClean="0"/>
              <a:t>DynOzone</a:t>
            </a:r>
            <a:r>
              <a:rPr lang="en-US" dirty="0" smtClean="0"/>
              <a:t> + MACC Reanalysis performed no better than the MOZART4 seasonal average CLBC’s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however, overall much lower than the </a:t>
            </a:r>
            <a:r>
              <a:rPr lang="en-US" dirty="0" err="1"/>
              <a:t>DynOzone</a:t>
            </a:r>
            <a:r>
              <a:rPr lang="en-US" dirty="0"/>
              <a:t> + </a:t>
            </a:r>
            <a:r>
              <a:rPr lang="en-US" dirty="0" err="1"/>
              <a:t>Ozonesonde</a:t>
            </a:r>
            <a:r>
              <a:rPr lang="en-US" dirty="0"/>
              <a:t>, which was intended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95252" y="3212976"/>
            <a:ext cx="4093651" cy="3116566"/>
          </a:xfrm>
        </p:spPr>
      </p:pic>
    </p:spTree>
    <p:extLst>
      <p:ext uri="{BB962C8B-B14F-4D97-AF65-F5344CB8AC3E}">
        <p14:creationId xmlns:p14="http://schemas.microsoft.com/office/powerpoint/2010/main" val="2108629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t="3264" b="3264"/>
          <a:stretch>
            <a:fillRect/>
          </a:stretch>
        </p:blipFill>
        <p:spPr>
          <a:xfrm>
            <a:off x="1259632" y="188640"/>
            <a:ext cx="6720746" cy="5040560"/>
          </a:xfrm>
        </p:spPr>
      </p:pic>
      <p:sp>
        <p:nvSpPr>
          <p:cNvPr id="7" name="Title 6"/>
          <p:cNvSpPr>
            <a:spLocks noGrp="1"/>
          </p:cNvSpPr>
          <p:nvPr>
            <p:ph type="title"/>
          </p:nvPr>
        </p:nvSpPr>
        <p:spPr>
          <a:xfrm>
            <a:off x="1187624" y="5157192"/>
            <a:ext cx="6912768" cy="1430834"/>
          </a:xfrm>
        </p:spPr>
        <p:txBody>
          <a:bodyPr>
            <a:noAutofit/>
          </a:bodyPr>
          <a:lstStyle/>
          <a:p>
            <a:r>
              <a:rPr lang="en-US" sz="1400" dirty="0"/>
              <a:t>Comparison of the four CLBC models over the western lateral boundary for GEM-MACH at April 13, 2010 21:00:00 GMT. The black contour is the thermal tropopause, the white contour is a dynamic tropopause based off a potential vorticity contour of 2.0 PVU. The teal contours are the kinetic energy from GEM-MACH indicating location of any jet streams through the lateral boundaries.</a:t>
            </a:r>
            <a:br>
              <a:rPr lang="en-US" sz="1400" dirty="0"/>
            </a:br>
            <a:endParaRPr lang="en-US" sz="1400" dirty="0"/>
          </a:p>
        </p:txBody>
      </p:sp>
    </p:spTree>
    <p:extLst>
      <p:ext uri="{BB962C8B-B14F-4D97-AF65-F5344CB8AC3E}">
        <p14:creationId xmlns:p14="http://schemas.microsoft.com/office/powerpoint/2010/main" val="2482476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ECMWF - NCDF Specifications</a:t>
            </a:r>
            <a:endParaRPr lang="en-US" dirty="0"/>
          </a:p>
        </p:txBody>
      </p:sp>
      <p:sp>
        <p:nvSpPr>
          <p:cNvPr id="3" name="Content Placeholder 2"/>
          <p:cNvSpPr>
            <a:spLocks noGrp="1"/>
          </p:cNvSpPr>
          <p:nvPr>
            <p:ph idx="1"/>
          </p:nvPr>
        </p:nvSpPr>
        <p:spPr>
          <a:xfrm>
            <a:off x="395536" y="1844824"/>
            <a:ext cx="8229600" cy="4089070"/>
          </a:xfrm>
        </p:spPr>
        <p:txBody>
          <a:bodyPr>
            <a:noAutofit/>
          </a:bodyPr>
          <a:lstStyle/>
          <a:p>
            <a:r>
              <a:rPr lang="en-US" sz="2400" dirty="0" smtClean="0"/>
              <a:t>Each NCDF file is sourced from the ECMWF public datasets found at </a:t>
            </a:r>
            <a:r>
              <a:rPr lang="en-US" sz="2400" u="sng" dirty="0" smtClean="0">
                <a:hlinkClick r:id="rId2"/>
              </a:rPr>
              <a:t>the </a:t>
            </a:r>
            <a:r>
              <a:rPr lang="en-US" sz="2400" u="sng" dirty="0">
                <a:hlinkClick r:id="rId2"/>
              </a:rPr>
              <a:t>ECMWF Parameter </a:t>
            </a:r>
            <a:r>
              <a:rPr lang="en-US" sz="2400" u="sng" dirty="0" smtClean="0">
                <a:hlinkClick r:id="rId2"/>
              </a:rPr>
              <a:t>database</a:t>
            </a:r>
            <a:r>
              <a:rPr lang="en-US" sz="2400" dirty="0" smtClean="0"/>
              <a:t>. </a:t>
            </a:r>
          </a:p>
          <a:p>
            <a:r>
              <a:rPr lang="en-US" sz="2400" dirty="0" smtClean="0"/>
              <a:t>The files are defined over 60 levels, </a:t>
            </a:r>
          </a:p>
          <a:p>
            <a:r>
              <a:rPr lang="en-US" sz="2400" dirty="0" smtClean="0"/>
              <a:t>The ones used to create the FST files can be found at </a:t>
            </a:r>
          </a:p>
          <a:p>
            <a:pPr lvl="1"/>
            <a:r>
              <a:rPr lang="en-US" sz="2000" dirty="0" smtClean="0"/>
              <a:t>/space/hall1/</a:t>
            </a:r>
            <a:r>
              <a:rPr lang="en-US" sz="2000" dirty="0" err="1" smtClean="0"/>
              <a:t>sitestore</a:t>
            </a:r>
            <a:r>
              <a:rPr lang="en-US" sz="2000" dirty="0" smtClean="0"/>
              <a:t>/</a:t>
            </a:r>
            <a:r>
              <a:rPr lang="en-US" sz="2000" dirty="0" err="1" smtClean="0"/>
              <a:t>eccc</a:t>
            </a:r>
            <a:r>
              <a:rPr lang="en-US" sz="2000" dirty="0" smtClean="0"/>
              <a:t>/</a:t>
            </a:r>
            <a:r>
              <a:rPr lang="en-US" sz="2000" dirty="0" err="1" smtClean="0"/>
              <a:t>aq</a:t>
            </a:r>
            <a:r>
              <a:rPr lang="en-US" sz="2000" dirty="0" smtClean="0"/>
              <a:t>/r1/alh002/NCDF/SPECIES/</a:t>
            </a:r>
          </a:p>
          <a:p>
            <a:r>
              <a:rPr lang="en-US" sz="2400" dirty="0" smtClean="0"/>
              <a:t>They’re separated by parameter name (as defined by ECMWF) and each file is separated by year, and each dataset is defined globally</a:t>
            </a:r>
          </a:p>
          <a:p>
            <a:r>
              <a:rPr lang="en-US" sz="2400" dirty="0" smtClean="0"/>
              <a:t>There also exist natural log surface pressure data at /space/hall1/</a:t>
            </a:r>
            <a:r>
              <a:rPr lang="en-US" sz="2400" dirty="0" err="1" smtClean="0"/>
              <a:t>sitestore</a:t>
            </a:r>
            <a:r>
              <a:rPr lang="en-US" sz="2400" dirty="0" smtClean="0"/>
              <a:t>/</a:t>
            </a:r>
            <a:r>
              <a:rPr lang="en-US" sz="2400" dirty="0" err="1" smtClean="0"/>
              <a:t>eccc</a:t>
            </a:r>
            <a:r>
              <a:rPr lang="en-US" sz="2400" dirty="0" smtClean="0"/>
              <a:t>/</a:t>
            </a:r>
            <a:r>
              <a:rPr lang="en-US" sz="2400" dirty="0" err="1" smtClean="0"/>
              <a:t>aq</a:t>
            </a:r>
            <a:r>
              <a:rPr lang="en-US" sz="2400" dirty="0" smtClean="0"/>
              <a:t>/r1/alh002/NCDF/LNSP/</a:t>
            </a:r>
          </a:p>
        </p:txBody>
      </p:sp>
    </p:spTree>
    <p:extLst>
      <p:ext uri="{BB962C8B-B14F-4D97-AF65-F5344CB8AC3E}">
        <p14:creationId xmlns:p14="http://schemas.microsoft.com/office/powerpoint/2010/main" val="39545623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Western LBC/MOZART4</a:t>
            </a:r>
          </a:p>
        </p:txBody>
      </p:sp>
      <p:sp>
        <p:nvSpPr>
          <p:cNvPr id="4" name="Text Placeholder 3"/>
          <p:cNvSpPr>
            <a:spLocks noGrp="1"/>
          </p:cNvSpPr>
          <p:nvPr>
            <p:ph type="body" sz="half" idx="2"/>
          </p:nvPr>
        </p:nvSpPr>
        <p:spPr/>
        <p:txBody>
          <a:bodyPr>
            <a:normAutofit/>
          </a:bodyPr>
          <a:lstStyle/>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current </a:t>
            </a:r>
            <a:r>
              <a:rPr lang="en-US" sz="1600" dirty="0" smtClean="0"/>
              <a:t>operational method</a:t>
            </a:r>
            <a:r>
              <a:rPr lang="en-US" sz="1600" dirty="0" smtClean="0"/>
              <a:t> </a:t>
            </a:r>
            <a:r>
              <a:rPr lang="en-US" sz="1600" dirty="0"/>
              <a:t>for the regional GEM-MACH model with chemical lateral boundary conditions isn’t ideal for definition of the ozone field at the tropopause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Using seasonal averaged chemical lateral boundary conditions based on MOZART4 provides an inaccurate model, </a:t>
            </a:r>
            <a:r>
              <a:rPr lang="en-US" sz="1600" dirty="0" smtClean="0"/>
              <a:t>the ozone gradient doesn’t follow the tropopause </a:t>
            </a:r>
            <a:endParaRPr lang="en-US" sz="16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9902" y="692696"/>
            <a:ext cx="4730796" cy="3744416"/>
          </a:xfrm>
        </p:spPr>
      </p:pic>
      <p:sp>
        <p:nvSpPr>
          <p:cNvPr id="8" name="TextBox 7"/>
          <p:cNvSpPr txBox="1"/>
          <p:nvPr/>
        </p:nvSpPr>
        <p:spPr>
          <a:xfrm>
            <a:off x="4211960" y="4365104"/>
            <a:ext cx="4680520" cy="1815882"/>
          </a:xfrm>
          <a:prstGeom prst="rect">
            <a:avLst/>
          </a:prstGeom>
          <a:noFill/>
        </p:spPr>
        <p:txBody>
          <a:bodyPr wrap="square" rtlCol="0">
            <a:spAutoFit/>
          </a:bodyPr>
          <a:lstStyle/>
          <a:p>
            <a:r>
              <a:rPr lang="en-US" sz="1400" i="1" dirty="0"/>
              <a:t>Tropospheric ozone modelled off seasonally averaged MOZART4 based western lateral boundary conditions on April 13</a:t>
            </a:r>
            <a:r>
              <a:rPr lang="en-US" sz="1400" i="1" baseline="30000" dirty="0"/>
              <a:t>th</a:t>
            </a:r>
            <a:r>
              <a:rPr lang="en-US" sz="1400" i="1" dirty="0"/>
              <a:t>, 2010. The black contour is the thermal tropopause, the white contour is a dynamic tropopause based off a potential vorticity contour of 2.0 PVU. The teal contours are the kinetic energy from GEM-MACH indicating location of any jet streams through the lateral boundaries.</a:t>
            </a:r>
          </a:p>
        </p:txBody>
      </p:sp>
    </p:spTree>
    <p:extLst>
      <p:ext uri="{BB962C8B-B14F-4D97-AF65-F5344CB8AC3E}">
        <p14:creationId xmlns:p14="http://schemas.microsoft.com/office/powerpoint/2010/main" val="1163463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3008313" cy="1162050"/>
          </a:xfrm>
        </p:spPr>
        <p:txBody>
          <a:bodyPr>
            <a:normAutofit/>
          </a:bodyPr>
          <a:lstStyle/>
          <a:p>
            <a:r>
              <a:rPr lang="en-US" sz="1800" dirty="0"/>
              <a:t>Western LBC/</a:t>
            </a:r>
            <a:r>
              <a:rPr lang="en-US" sz="1800" dirty="0" err="1"/>
              <a:t>Ozonesonde</a:t>
            </a:r>
            <a:r>
              <a:rPr lang="en-US" sz="1800" dirty="0"/>
              <a:t> based </a:t>
            </a:r>
            <a:r>
              <a:rPr lang="en-US" sz="1800" dirty="0" err="1"/>
              <a:t>DynOzone</a:t>
            </a:r>
            <a:endParaRPr lang="en-US" sz="1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7944" y="671595"/>
            <a:ext cx="4777579" cy="3693509"/>
          </a:xfrm>
        </p:spPr>
      </p:pic>
      <p:sp>
        <p:nvSpPr>
          <p:cNvPr id="4" name="Text Placeholder 3"/>
          <p:cNvSpPr>
            <a:spLocks noGrp="1"/>
          </p:cNvSpPr>
          <p:nvPr>
            <p:ph type="body" sz="half" idx="2"/>
          </p:nvPr>
        </p:nvSpPr>
        <p:spPr/>
        <p:txBody>
          <a:bodyPr>
            <a:normAutofit/>
          </a:bodyPr>
          <a:lstStyle/>
          <a:p>
            <a:endParaRPr lang="en-US" sz="1600" dirty="0"/>
          </a:p>
          <a:p>
            <a:pPr marL="285750" indent="-285750">
              <a:buFont typeface="Arial" panose="020B0604020202020204" pitchFamily="34" charset="0"/>
              <a:buChar char="•"/>
            </a:pPr>
            <a:r>
              <a:rPr lang="en-US" sz="1600" dirty="0"/>
              <a:t>Previously, it was found that using chemical lateral boundary conditions based on </a:t>
            </a:r>
            <a:r>
              <a:rPr lang="en-US" sz="1600" dirty="0" err="1"/>
              <a:t>ozonesonde</a:t>
            </a:r>
            <a:r>
              <a:rPr lang="en-US" sz="1600" dirty="0"/>
              <a:t> </a:t>
            </a:r>
            <a:r>
              <a:rPr lang="en-US" sz="1600" dirty="0" err="1"/>
              <a:t>climatologies</a:t>
            </a:r>
            <a:r>
              <a:rPr lang="en-US" sz="1600" dirty="0"/>
              <a:t> and the </a:t>
            </a:r>
            <a:r>
              <a:rPr lang="en-US" sz="1600" dirty="0" err="1"/>
              <a:t>DynOzone</a:t>
            </a:r>
            <a:r>
              <a:rPr lang="en-US" sz="1600" dirty="0"/>
              <a:t> method provides a stronger shape around the tropopause contours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Noticeably, the 2.0 PVU contour is considerably closer to the quick shift between tropospheric and stratospheric ozone</a:t>
            </a:r>
          </a:p>
          <a:p>
            <a:endParaRPr lang="en-US" sz="1600" dirty="0"/>
          </a:p>
        </p:txBody>
      </p:sp>
      <p:sp>
        <p:nvSpPr>
          <p:cNvPr id="7" name="TextBox 6"/>
          <p:cNvSpPr txBox="1"/>
          <p:nvPr/>
        </p:nvSpPr>
        <p:spPr>
          <a:xfrm>
            <a:off x="4211960" y="4365104"/>
            <a:ext cx="4680520" cy="1815882"/>
          </a:xfrm>
          <a:prstGeom prst="rect">
            <a:avLst/>
          </a:prstGeom>
          <a:noFill/>
        </p:spPr>
        <p:txBody>
          <a:bodyPr wrap="square" rtlCol="0">
            <a:spAutoFit/>
          </a:bodyPr>
          <a:lstStyle/>
          <a:p>
            <a:r>
              <a:rPr lang="en-US" sz="1400" i="1" dirty="0"/>
              <a:t>Tropospheric ozone modelled off </a:t>
            </a:r>
            <a:r>
              <a:rPr lang="en-US" sz="1400" i="1" dirty="0" err="1"/>
              <a:t>Ozonesonde</a:t>
            </a:r>
            <a:r>
              <a:rPr lang="en-US" sz="1400" i="1" dirty="0"/>
              <a:t> based western lateral boundary conditions and the </a:t>
            </a:r>
            <a:r>
              <a:rPr lang="en-US" sz="1400" i="1" dirty="0" err="1"/>
              <a:t>DynOzone</a:t>
            </a:r>
            <a:r>
              <a:rPr lang="en-US" sz="1400" i="1" dirty="0"/>
              <a:t> method on April 13</a:t>
            </a:r>
            <a:r>
              <a:rPr lang="en-US" sz="1400" i="1" baseline="30000" dirty="0"/>
              <a:t>th</a:t>
            </a:r>
            <a:r>
              <a:rPr lang="en-US" sz="1400" i="1" dirty="0"/>
              <a:t>, 2010. The black contour is the thermal tropopause, the white contour is a dynamic tropopause based off a potential vorticity contour of 2.0 PVU. The teal contours are the kinetic energy from GEM-MACH indicating location of any jet streams through the lateral boundaries.</a:t>
            </a:r>
          </a:p>
        </p:txBody>
      </p:sp>
    </p:spTree>
    <p:extLst>
      <p:ext uri="{BB962C8B-B14F-4D97-AF65-F5344CB8AC3E}">
        <p14:creationId xmlns:p14="http://schemas.microsoft.com/office/powerpoint/2010/main" val="1726649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3008313" cy="1162050"/>
          </a:xfrm>
        </p:spPr>
        <p:txBody>
          <a:bodyPr>
            <a:normAutofit/>
          </a:bodyPr>
          <a:lstStyle/>
          <a:p>
            <a:r>
              <a:rPr lang="en-US" sz="1800" dirty="0"/>
              <a:t>Western LBC/MACC Reanalysis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6725" y="671595"/>
            <a:ext cx="4720016" cy="3693509"/>
          </a:xfrm>
        </p:spPr>
      </p:pic>
      <p:sp>
        <p:nvSpPr>
          <p:cNvPr id="4" name="Text Placeholder 3"/>
          <p:cNvSpPr>
            <a:spLocks noGrp="1"/>
          </p:cNvSpPr>
          <p:nvPr>
            <p:ph type="body" sz="half" idx="2"/>
          </p:nvPr>
        </p:nvSpPr>
        <p:spPr/>
        <p:txBody>
          <a:bodyPr>
            <a:normAutofit fontScale="85000" lnSpcReduction="10000"/>
          </a:bodyPr>
          <a:lstStyle/>
          <a:p>
            <a:endParaRPr lang="en-US" sz="1600" dirty="0"/>
          </a:p>
          <a:p>
            <a:pPr marL="285750" indent="-285750">
              <a:buFont typeface="Arial" panose="020B0604020202020204" pitchFamily="34" charset="0"/>
              <a:buChar char="•"/>
            </a:pPr>
            <a:r>
              <a:rPr lang="en-US" sz="1600" dirty="0"/>
              <a:t>Using chemical lateral boundary conditions based on the ECMWF’s MACC Reanalysis also provides a strong shape around contours, however, the tropospheric ozone is found to be too high.</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Similar to the </a:t>
            </a:r>
            <a:r>
              <a:rPr lang="en-US" sz="1600" dirty="0" err="1"/>
              <a:t>DynOzone</a:t>
            </a:r>
            <a:r>
              <a:rPr lang="en-US" sz="1600" dirty="0"/>
              <a:t> + </a:t>
            </a:r>
            <a:r>
              <a:rPr lang="en-US" sz="1600" dirty="0" err="1"/>
              <a:t>ozonesonde</a:t>
            </a:r>
            <a:r>
              <a:rPr lang="en-US" sz="1600" dirty="0"/>
              <a:t> CLBC model, the 2.0 PVU contour is considerably closer to the quick shift between tropospheric and stratospheric ozone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The discrepancy between the thermal and 2.0 PVU contours and the ozone shape is due to different meteorological conditions used for modelling</a:t>
            </a:r>
            <a:endParaRPr lang="en-US" sz="1600" dirty="0"/>
          </a:p>
          <a:p>
            <a:endParaRPr lang="en-US" sz="1600" dirty="0"/>
          </a:p>
        </p:txBody>
      </p:sp>
      <p:sp>
        <p:nvSpPr>
          <p:cNvPr id="7" name="TextBox 6"/>
          <p:cNvSpPr txBox="1"/>
          <p:nvPr/>
        </p:nvSpPr>
        <p:spPr>
          <a:xfrm>
            <a:off x="4211960" y="4365104"/>
            <a:ext cx="4680520" cy="1815882"/>
          </a:xfrm>
          <a:prstGeom prst="rect">
            <a:avLst/>
          </a:prstGeom>
          <a:noFill/>
        </p:spPr>
        <p:txBody>
          <a:bodyPr wrap="square" rtlCol="0">
            <a:spAutoFit/>
          </a:bodyPr>
          <a:lstStyle/>
          <a:p>
            <a:r>
              <a:rPr lang="en-US" sz="1400" i="1" dirty="0"/>
              <a:t>Tropospheric ozone modelled off seasonally averaged MACC Reanalysis based western lateral boundary conditions on April 13</a:t>
            </a:r>
            <a:r>
              <a:rPr lang="en-US" sz="1400" i="1" baseline="30000" dirty="0"/>
              <a:t>th</a:t>
            </a:r>
            <a:r>
              <a:rPr lang="en-US" sz="1400" i="1" dirty="0"/>
              <a:t>, 2010. The black contour is the thermal tropopause, the white contour is a dynamic tropopause based off a potential vorticity contour of 2.0 PVU. The teal contours are the kinetic energy from GEM-MACH indicating location of any jet streams through the lateral boundaries.</a:t>
            </a:r>
          </a:p>
        </p:txBody>
      </p:sp>
    </p:spTree>
    <p:extLst>
      <p:ext uri="{BB962C8B-B14F-4D97-AF65-F5344CB8AC3E}">
        <p14:creationId xmlns:p14="http://schemas.microsoft.com/office/powerpoint/2010/main" val="219929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3008313" cy="1162050"/>
          </a:xfrm>
        </p:spPr>
        <p:txBody>
          <a:bodyPr>
            <a:normAutofit/>
          </a:bodyPr>
          <a:lstStyle/>
          <a:p>
            <a:r>
              <a:rPr lang="en-US" sz="1800" dirty="0"/>
              <a:t>Western LBC/MACC Reanalysis </a:t>
            </a:r>
            <a:r>
              <a:rPr lang="en-US" sz="1800" dirty="0" err="1"/>
              <a:t>DynOzone</a:t>
            </a:r>
            <a:endParaRPr lang="en-US" sz="1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7944" y="788697"/>
            <a:ext cx="4777579" cy="3459304"/>
          </a:xfrm>
        </p:spPr>
      </p:pic>
      <p:sp>
        <p:nvSpPr>
          <p:cNvPr id="4" name="Text Placeholder 3"/>
          <p:cNvSpPr>
            <a:spLocks noGrp="1"/>
          </p:cNvSpPr>
          <p:nvPr>
            <p:ph type="body" sz="half" idx="2"/>
          </p:nvPr>
        </p:nvSpPr>
        <p:spPr/>
        <p:txBody>
          <a:bodyPr>
            <a:normAutofit/>
          </a:bodyPr>
          <a:lstStyle/>
          <a:p>
            <a:endParaRPr lang="en-US" sz="1600" dirty="0"/>
          </a:p>
          <a:p>
            <a:pPr marL="285750" indent="-285750">
              <a:buFont typeface="Arial" panose="020B0604020202020204" pitchFamily="34" charset="0"/>
              <a:buChar char="•"/>
            </a:pPr>
            <a:r>
              <a:rPr lang="en-US" sz="1600" dirty="0"/>
              <a:t>Using the MACC Reanalysis dataset with the </a:t>
            </a:r>
            <a:r>
              <a:rPr lang="en-US" sz="1600" dirty="0" err="1"/>
              <a:t>DynOzone</a:t>
            </a:r>
            <a:r>
              <a:rPr lang="en-US" sz="1600" dirty="0"/>
              <a:t> method, there does not exist enough ozone in the stratospheric portions of the </a:t>
            </a:r>
            <a:r>
              <a:rPr lang="en-US" sz="1600" dirty="0" smtClean="0"/>
              <a:t>tropopause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The benefit is low ozone below tropopause</a:t>
            </a:r>
            <a:endParaRPr lang="en-US" sz="1600" dirty="0"/>
          </a:p>
          <a:p>
            <a:pPr marL="285750" indent="-285750">
              <a:buFont typeface="Arial" panose="020B0604020202020204" pitchFamily="34" charset="0"/>
              <a:buChar char="•"/>
            </a:pPr>
            <a:endParaRPr lang="en-US" sz="1600" dirty="0"/>
          </a:p>
        </p:txBody>
      </p:sp>
      <p:sp>
        <p:nvSpPr>
          <p:cNvPr id="7" name="TextBox 6"/>
          <p:cNvSpPr txBox="1"/>
          <p:nvPr/>
        </p:nvSpPr>
        <p:spPr>
          <a:xfrm>
            <a:off x="4211960" y="4365104"/>
            <a:ext cx="4680520" cy="1815882"/>
          </a:xfrm>
          <a:prstGeom prst="rect">
            <a:avLst/>
          </a:prstGeom>
          <a:noFill/>
        </p:spPr>
        <p:txBody>
          <a:bodyPr wrap="square" rtlCol="0">
            <a:spAutoFit/>
          </a:bodyPr>
          <a:lstStyle/>
          <a:p>
            <a:r>
              <a:rPr lang="en-US" sz="1400" i="1" dirty="0"/>
              <a:t>Tropospheric ozone modelled off MACC Reanalysis + </a:t>
            </a:r>
            <a:r>
              <a:rPr lang="en-US" sz="1400" i="1" dirty="0" err="1"/>
              <a:t>DynOzone</a:t>
            </a:r>
            <a:r>
              <a:rPr lang="en-US" sz="1400" i="1" dirty="0"/>
              <a:t> method based western lateral boundary conditions on April 13</a:t>
            </a:r>
            <a:r>
              <a:rPr lang="en-US" sz="1400" i="1" baseline="30000" dirty="0"/>
              <a:t>th</a:t>
            </a:r>
            <a:r>
              <a:rPr lang="en-US" sz="1400" i="1" dirty="0"/>
              <a:t>, 2010. The black contour is the thermal tropopause, the white contour is a dynamic tropopause based off a potential vorticity contour of 2.0 PVU. The teal contours are the kinetic energy from GEM-MACH indicating location of any jet streams through the lateral boundaries.</a:t>
            </a:r>
          </a:p>
        </p:txBody>
      </p:sp>
    </p:spTree>
    <p:extLst>
      <p:ext uri="{BB962C8B-B14F-4D97-AF65-F5344CB8AC3E}">
        <p14:creationId xmlns:p14="http://schemas.microsoft.com/office/powerpoint/2010/main" val="1880271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733A1FA8-61D5-4E18-A552-7F91BF62E8A8}"/>
              </a:ext>
            </a:extLst>
          </p:cNvPr>
          <p:cNvSpPr>
            <a:spLocks noGrp="1"/>
          </p:cNvSpPr>
          <p:nvPr>
            <p:ph type="title"/>
          </p:nvPr>
        </p:nvSpPr>
        <p:spPr/>
        <p:txBody>
          <a:bodyPr/>
          <a:lstStyle/>
          <a:p>
            <a:r>
              <a:rPr lang="en-CA" dirty="0"/>
              <a:t>Next Steps	</a:t>
            </a:r>
          </a:p>
        </p:txBody>
      </p:sp>
      <p:sp>
        <p:nvSpPr>
          <p:cNvPr id="7" name="Content Placeholder 6">
            <a:extLst>
              <a:ext uri="{FF2B5EF4-FFF2-40B4-BE49-F238E27FC236}">
                <a16:creationId xmlns:a16="http://schemas.microsoft.com/office/drawing/2014/main" xmlns="" id="{3F2340AD-B90A-4B57-98E7-FDEEC7B9D6AF}"/>
              </a:ext>
            </a:extLst>
          </p:cNvPr>
          <p:cNvSpPr>
            <a:spLocks noGrp="1"/>
          </p:cNvSpPr>
          <p:nvPr>
            <p:ph idx="1"/>
          </p:nvPr>
        </p:nvSpPr>
        <p:spPr/>
        <p:txBody>
          <a:bodyPr>
            <a:normAutofit lnSpcReduction="10000"/>
          </a:bodyPr>
          <a:lstStyle/>
          <a:p>
            <a:r>
              <a:rPr lang="en-CA" sz="2000" dirty="0"/>
              <a:t>For the period of April to June 2010, the CLBC’s will be tested for the regional GEM-MACH on Hare and Brooks</a:t>
            </a:r>
          </a:p>
          <a:p>
            <a:endParaRPr lang="en-CA" sz="2000" dirty="0"/>
          </a:p>
          <a:p>
            <a:r>
              <a:rPr lang="en-CA" sz="2000" dirty="0"/>
              <a:t>Currently, a benchmark is being ran using MOZART4 seasonal </a:t>
            </a:r>
            <a:r>
              <a:rPr lang="en-CA" sz="2000" dirty="0" err="1"/>
              <a:t>climatologies</a:t>
            </a:r>
            <a:r>
              <a:rPr lang="en-CA" sz="2000" dirty="0"/>
              <a:t> on Brooks</a:t>
            </a:r>
          </a:p>
          <a:p>
            <a:pPr lvl="1"/>
            <a:r>
              <a:rPr lang="en-CA" sz="1600" dirty="0" smtClean="0"/>
              <a:t>It should be complete by the time this is presented</a:t>
            </a:r>
          </a:p>
          <a:p>
            <a:pPr lvl="1"/>
            <a:r>
              <a:rPr lang="en-CA" sz="1600" dirty="0" smtClean="0"/>
              <a:t>Another run using the </a:t>
            </a:r>
            <a:r>
              <a:rPr lang="en-CA" sz="1600" dirty="0" err="1" smtClean="0"/>
              <a:t>DynOzone</a:t>
            </a:r>
            <a:r>
              <a:rPr lang="en-CA" sz="1600" dirty="0" smtClean="0"/>
              <a:t> method + MACC Reanalysis dataset is being conducted on the new system</a:t>
            </a:r>
            <a:endParaRPr lang="en-CA" sz="1600" dirty="0"/>
          </a:p>
          <a:p>
            <a:pPr lvl="1"/>
            <a:endParaRPr lang="en-CA" sz="2000" dirty="0"/>
          </a:p>
          <a:p>
            <a:r>
              <a:rPr lang="en-CA" sz="2000" dirty="0"/>
              <a:t>The MACC Reanalysis and </a:t>
            </a:r>
            <a:r>
              <a:rPr lang="en-CA" sz="2000" dirty="0" err="1"/>
              <a:t>DynOzone</a:t>
            </a:r>
            <a:r>
              <a:rPr lang="en-CA" sz="2000" dirty="0"/>
              <a:t> method CLBC’s will also be ran with MACC Reanalysis updated every 6 hours and </a:t>
            </a:r>
            <a:r>
              <a:rPr lang="en-CA" sz="2000" dirty="0" err="1"/>
              <a:t>DynOzone</a:t>
            </a:r>
            <a:r>
              <a:rPr lang="en-CA" sz="2000" dirty="0"/>
              <a:t> method CLBC’s ran on the same period for further comparison</a:t>
            </a:r>
          </a:p>
          <a:p>
            <a:endParaRPr lang="en-CA" sz="2000" dirty="0"/>
          </a:p>
          <a:p>
            <a:r>
              <a:rPr lang="en-CA" sz="2000" dirty="0"/>
              <a:t>Further surface analysis will be run on the new system to compare with station data</a:t>
            </a:r>
          </a:p>
        </p:txBody>
      </p:sp>
    </p:spTree>
    <p:extLst>
      <p:ext uri="{BB962C8B-B14F-4D97-AF65-F5344CB8AC3E}">
        <p14:creationId xmlns:p14="http://schemas.microsoft.com/office/powerpoint/2010/main" val="2149131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162B08-0FED-4E33-B4A7-00113B777EB6}"/>
              </a:ext>
            </a:extLst>
          </p:cNvPr>
          <p:cNvSpPr>
            <a:spLocks noGrp="1"/>
          </p:cNvSpPr>
          <p:nvPr>
            <p:ph type="title"/>
          </p:nvPr>
        </p:nvSpPr>
        <p:spPr/>
        <p:txBody>
          <a:bodyPr/>
          <a:lstStyle/>
          <a:p>
            <a:r>
              <a:rPr lang="en-CA" dirty="0"/>
              <a:t>Final notes</a:t>
            </a:r>
          </a:p>
        </p:txBody>
      </p:sp>
      <p:sp>
        <p:nvSpPr>
          <p:cNvPr id="3" name="Content Placeholder 2">
            <a:extLst>
              <a:ext uri="{FF2B5EF4-FFF2-40B4-BE49-F238E27FC236}">
                <a16:creationId xmlns:a16="http://schemas.microsoft.com/office/drawing/2014/main" xmlns="" id="{1AA5E99E-32A1-4797-B9A5-5B4E14F0DBBA}"/>
              </a:ext>
            </a:extLst>
          </p:cNvPr>
          <p:cNvSpPr>
            <a:spLocks noGrp="1"/>
          </p:cNvSpPr>
          <p:nvPr>
            <p:ph idx="1"/>
          </p:nvPr>
        </p:nvSpPr>
        <p:spPr/>
        <p:txBody>
          <a:bodyPr/>
          <a:lstStyle/>
          <a:p>
            <a:r>
              <a:rPr lang="en-CA" dirty="0"/>
              <a:t>A (more technically detailed) report will follow this presentation in the coming days (August 28-31)</a:t>
            </a:r>
          </a:p>
          <a:p>
            <a:endParaRPr lang="en-CA" dirty="0"/>
          </a:p>
        </p:txBody>
      </p:sp>
    </p:spTree>
    <p:extLst>
      <p:ext uri="{BB962C8B-B14F-4D97-AF65-F5344CB8AC3E}">
        <p14:creationId xmlns:p14="http://schemas.microsoft.com/office/powerpoint/2010/main" val="3297730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08920"/>
            <a:ext cx="8229600" cy="1143000"/>
          </a:xfrm>
        </p:spPr>
        <p:txBody>
          <a:bodyPr/>
          <a:lstStyle/>
          <a:p>
            <a:r>
              <a:rPr lang="en-US" dirty="0" smtClean="0"/>
              <a:t>The End!</a:t>
            </a:r>
            <a:endParaRPr lang="en-US" dirty="0"/>
          </a:p>
        </p:txBody>
      </p:sp>
    </p:spTree>
    <p:extLst>
      <p:ext uri="{BB962C8B-B14F-4D97-AF65-F5344CB8AC3E}">
        <p14:creationId xmlns:p14="http://schemas.microsoft.com/office/powerpoint/2010/main" val="12940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852936"/>
            <a:ext cx="8229600" cy="1143000"/>
          </a:xfrm>
        </p:spPr>
        <p:txBody>
          <a:bodyPr>
            <a:normAutofit/>
          </a:bodyPr>
          <a:lstStyle/>
          <a:p>
            <a:r>
              <a:rPr lang="en-US" dirty="0" smtClean="0"/>
              <a:t>Here are some figures over April</a:t>
            </a:r>
            <a:endParaRPr lang="en-US" dirty="0"/>
          </a:p>
        </p:txBody>
      </p:sp>
    </p:spTree>
    <p:extLst>
      <p:ext uri="{BB962C8B-B14F-4D97-AF65-F5344CB8AC3E}">
        <p14:creationId xmlns:p14="http://schemas.microsoft.com/office/powerpoint/2010/main" val="2726198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hasana\Pictures\latlon\4\CO\CO_100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0801"/>
            <a:ext cx="9143999" cy="516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9616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780633"/>
            <a:ext cx="9143999"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050696"/>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2000</TotalTime>
  <Words>2204</Words>
  <Application>Microsoft Office PowerPoint</Application>
  <PresentationFormat>On-screen Show (4:3)</PresentationFormat>
  <Paragraphs>193</Paragraphs>
  <Slides>66</Slides>
  <Notes>1</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Blank</vt:lpstr>
      <vt:lpstr>PowerPoint Presentation</vt:lpstr>
      <vt:lpstr>Outline</vt:lpstr>
      <vt:lpstr>Monthly Mean Climatologies</vt:lpstr>
      <vt:lpstr>Information</vt:lpstr>
      <vt:lpstr>Available Species</vt:lpstr>
      <vt:lpstr>ECMWF - NCDF Specifications</vt:lpstr>
      <vt:lpstr>Here are some figures over April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Here are a couple vertical cross sections taken from zonal means</vt:lpstr>
      <vt:lpstr>Sample – Vertical Cross Section for September – GEMS Ozone </vt:lpstr>
      <vt:lpstr>Samples – CO Animated Vertical Cross Section</vt:lpstr>
      <vt:lpstr>Directories </vt:lpstr>
      <vt:lpstr>Discrepancies</vt:lpstr>
      <vt:lpstr>Sample – February GO3 @ 0.1 hPa</vt:lpstr>
      <vt:lpstr>Sample – August GO3 @ 0.1 hPa</vt:lpstr>
      <vt:lpstr>Sample – October GO3 @ 0.1 hPa</vt:lpstr>
      <vt:lpstr>Sample – August HCHO @ 0.1 hPa</vt:lpstr>
      <vt:lpstr>Discrepancies</vt:lpstr>
      <vt:lpstr>Tropospheric and stratospheric climatologies </vt:lpstr>
      <vt:lpstr>Background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Vertical Cross Section of January for Tropospheric Ozone</vt:lpstr>
      <vt:lpstr>Vertical Cross January for Stratospheric Ozone of January</vt:lpstr>
      <vt:lpstr>Vertical Cross Section of Tropospheric Ozone for July</vt:lpstr>
      <vt:lpstr>Vertical Cross for Stratospheric Ozone of July</vt:lpstr>
      <vt:lpstr>Preliminary Results</vt:lpstr>
      <vt:lpstr>Comparison of the four CLBC strategies modelling the surface level ozone for the regional GEM-MACH at April 13, 2010 21:00:00 GMT. An intrusion can be noted over western United States. The white intersecting contour is the location of the vertical cross sections produced.</vt:lpstr>
      <vt:lpstr>Comparison of the four CLBC strategies modelling the vertical cross section intersecting the stratospheric intrusion in the western United States at April 13, 2010 21:00:00 GMT. An intrusion can be noted over around -117 to -113 degrees on the longitude axis by the sudden increase in tropospheric ozone. The black contour line is a 2.0 PVU contour, and the grey lines are potential temperature</vt:lpstr>
      <vt:lpstr>Stratospheric intrusion analysis/MOZART4 </vt:lpstr>
      <vt:lpstr>Stratospheric intrusion/MACC Reanalysis</vt:lpstr>
      <vt:lpstr>Stratospheric intrusion analysis/DynOzone + Ozonesonde</vt:lpstr>
      <vt:lpstr>Stratospheric intrusion analysis/DynOzone + MACC Reanalysis</vt:lpstr>
      <vt:lpstr>Comparison of the four CLBC models over the western lateral boundary for GEM-MACH at April 13, 2010 21:00:00 GMT. The black contour is the thermal tropopause, the white contour is a dynamic tropopause based off a potential vorticity contour of 2.0 PVU. The teal contours are the kinetic energy from GEM-MACH indicating location of any jet streams through the lateral boundaries. </vt:lpstr>
      <vt:lpstr>Western LBC/MOZART4</vt:lpstr>
      <vt:lpstr>Western LBC/Ozonesonde based DynOzone</vt:lpstr>
      <vt:lpstr>Western LBC/MACC Reanalysis</vt:lpstr>
      <vt:lpstr>Western LBC/MACC Reanalysis DynOzone</vt:lpstr>
      <vt:lpstr>Next Steps </vt:lpstr>
      <vt:lpstr>Final notes</vt:lpstr>
      <vt:lpstr>The End!</vt:lpstr>
    </vt:vector>
  </TitlesOfParts>
  <Company>Environment Canada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Hasan,Ali [Ontario]</dc:creator>
  <cp:lastModifiedBy>Hasan,Ali [Ontario]</cp:lastModifiedBy>
  <cp:revision>63</cp:revision>
  <dcterms:created xsi:type="dcterms:W3CDTF">2017-08-21T20:01:55Z</dcterms:created>
  <dcterms:modified xsi:type="dcterms:W3CDTF">2017-08-28T20:36:45Z</dcterms:modified>
</cp:coreProperties>
</file>